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9" r:id="rId8"/>
    <p:sldId id="270" r:id="rId9"/>
    <p:sldId id="271" r:id="rId10"/>
    <p:sldId id="262" r:id="rId11"/>
    <p:sldId id="263" r:id="rId12"/>
    <p:sldId id="266" r:id="rId13"/>
    <p:sldId id="264" r:id="rId14"/>
    <p:sldId id="265" r:id="rId15"/>
    <p:sldId id="268" r:id="rId16"/>
  </p:sldIdLst>
  <p:sldSz cx="18288000" cy="10287000"/>
  <p:notesSz cx="6858000" cy="9144000"/>
  <p:embeddedFontLst>
    <p:embeddedFont>
      <p:font typeface="Clear Sans" panose="020B0503030202020304" pitchFamily="34" charset="0"/>
      <p:regular r:id="rId17"/>
    </p:embeddedFont>
    <p:embeddedFont>
      <p:font typeface="Clear Sans Bold" panose="020B0803030202020304" pitchFamily="34" charset="0"/>
      <p:regular r:id="rId18"/>
      <p:bold r:id="rId19"/>
    </p:embeddedFont>
    <p:embeddedFont>
      <p:font typeface="Norwester"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4" autoAdjust="0"/>
    <p:restoredTop sz="94573" autoAdjust="0"/>
  </p:normalViewPr>
  <p:slideViewPr>
    <p:cSldViewPr>
      <p:cViewPr varScale="1">
        <p:scale>
          <a:sx n="105" d="100"/>
          <a:sy n="105" d="100"/>
        </p:scale>
        <p:origin x="36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svg"/><Relationship Id="rId3" Type="http://schemas.openxmlformats.org/officeDocument/2006/relationships/image" Target="../media/image47.svg"/><Relationship Id="rId7" Type="http://schemas.openxmlformats.org/officeDocument/2006/relationships/image" Target="../media/image49.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1.svg"/><Relationship Id="rId5" Type="http://schemas.openxmlformats.org/officeDocument/2006/relationships/image" Target="../media/image48.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9263416" y="3477955"/>
            <a:ext cx="7774684" cy="1338990"/>
          </a:xfrm>
          <a:prstGeom prst="rect">
            <a:avLst/>
          </a:prstGeom>
        </p:spPr>
        <p:txBody>
          <a:bodyPr lIns="0" tIns="0" rIns="0" bIns="0" rtlCol="0" anchor="t">
            <a:spAutoFit/>
          </a:bodyPr>
          <a:lstStyle/>
          <a:p>
            <a:pPr algn="l">
              <a:lnSpc>
                <a:spcPts val="10088"/>
              </a:lnSpc>
            </a:pPr>
            <a:r>
              <a:rPr lang="en-US" sz="10088" b="1" dirty="0">
                <a:solidFill>
                  <a:srgbClr val="F7B4A7"/>
                </a:solidFill>
                <a:latin typeface="Clear Sans Bold"/>
                <a:ea typeface="Clear Sans Bold"/>
                <a:cs typeface="Clear Sans Bold"/>
                <a:sym typeface="Clear Sans Bold"/>
              </a:rPr>
              <a:t>AuctionNest</a:t>
            </a:r>
          </a:p>
        </p:txBody>
      </p:sp>
      <p:sp>
        <p:nvSpPr>
          <p:cNvPr id="9" name="TextBox 9"/>
          <p:cNvSpPr txBox="1"/>
          <p:nvPr/>
        </p:nvSpPr>
        <p:spPr>
          <a:xfrm>
            <a:off x="9042216" y="3354369"/>
            <a:ext cx="8217084" cy="405765"/>
          </a:xfrm>
          <a:prstGeom prst="rect">
            <a:avLst/>
          </a:prstGeom>
        </p:spPr>
        <p:txBody>
          <a:bodyPr lIns="0" tIns="0" rIns="0" bIns="0" rtlCol="0" anchor="t">
            <a:spAutoFit/>
          </a:bodyPr>
          <a:lstStyle/>
          <a:p>
            <a:pPr algn="l">
              <a:lnSpc>
                <a:spcPts val="3359"/>
              </a:lnSpc>
            </a:pPr>
            <a:endParaRPr/>
          </a:p>
        </p:txBody>
      </p:sp>
      <p:sp>
        <p:nvSpPr>
          <p:cNvPr id="10" name="TextBox 10"/>
          <p:cNvSpPr txBox="1"/>
          <p:nvPr/>
        </p:nvSpPr>
        <p:spPr>
          <a:xfrm>
            <a:off x="10361483" y="4563110"/>
            <a:ext cx="5207576" cy="580390"/>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America’s Auction House</a:t>
            </a:r>
          </a:p>
        </p:txBody>
      </p:sp>
      <p:grpSp>
        <p:nvGrpSpPr>
          <p:cNvPr id="11" name="Group 11"/>
          <p:cNvGrpSpPr/>
          <p:nvPr/>
        </p:nvGrpSpPr>
        <p:grpSpPr>
          <a:xfrm>
            <a:off x="7703449" y="7789006"/>
            <a:ext cx="9334651" cy="2281660"/>
            <a:chOff x="0" y="0"/>
            <a:chExt cx="12446201" cy="3042213"/>
          </a:xfrm>
        </p:grpSpPr>
        <p:sp>
          <p:nvSpPr>
            <p:cNvPr id="12" name="TextBox 12"/>
            <p:cNvSpPr txBox="1"/>
            <p:nvPr/>
          </p:nvSpPr>
          <p:spPr>
            <a:xfrm>
              <a:off x="0" y="1466710"/>
              <a:ext cx="12446201" cy="1575503"/>
            </a:xfrm>
            <a:prstGeom prst="rect">
              <a:avLst/>
            </a:prstGeom>
          </p:spPr>
          <p:txBody>
            <a:bodyPr lIns="0" tIns="0" rIns="0" bIns="0" rtlCol="0" anchor="t">
              <a:spAutoFit/>
            </a:bodyPr>
            <a:lstStyle/>
            <a:p>
              <a:pPr algn="just">
                <a:lnSpc>
                  <a:spcPts val="3114"/>
                </a:lnSpc>
              </a:pPr>
              <a:r>
                <a:rPr lang="en-US" sz="2708" dirty="0">
                  <a:solidFill>
                    <a:srgbClr val="FFFFFF"/>
                  </a:solidFill>
                  <a:latin typeface="Norwester"/>
                  <a:ea typeface="Norwester"/>
                  <a:cs typeface="Norwester"/>
                  <a:sym typeface="Norwester"/>
                </a:rPr>
                <a:t>SAMEER SHAIK</a:t>
              </a:r>
            </a:p>
            <a:p>
              <a:pPr algn="just">
                <a:lnSpc>
                  <a:spcPts val="3114"/>
                </a:lnSpc>
              </a:pPr>
              <a:r>
                <a:rPr lang="en-US" sz="2708" dirty="0">
                  <a:solidFill>
                    <a:srgbClr val="FFFFFF"/>
                  </a:solidFill>
                  <a:latin typeface="Norwester"/>
                  <a:ea typeface="Norwester"/>
                  <a:cs typeface="Norwester"/>
                  <a:sym typeface="Norwester"/>
                </a:rPr>
                <a:t>VIVEK KOMMAREDDY</a:t>
              </a:r>
            </a:p>
            <a:p>
              <a:pPr algn="just">
                <a:lnSpc>
                  <a:spcPts val="3114"/>
                </a:lnSpc>
              </a:pPr>
              <a:r>
                <a:rPr lang="en-US" sz="2708" dirty="0">
                  <a:solidFill>
                    <a:srgbClr val="FFFFFF"/>
                  </a:solidFill>
                  <a:latin typeface="Norwester"/>
                  <a:ea typeface="Norwester"/>
                  <a:cs typeface="Norwester"/>
                  <a:sym typeface="Norwester"/>
                </a:rPr>
                <a:t>PRAKYA CHOWDARY</a:t>
              </a:r>
            </a:p>
          </p:txBody>
        </p:sp>
        <p:sp>
          <p:nvSpPr>
            <p:cNvPr id="13" name="TextBox 13"/>
            <p:cNvSpPr txBox="1"/>
            <p:nvPr/>
          </p:nvSpPr>
          <p:spPr>
            <a:xfrm>
              <a:off x="0" y="66675"/>
              <a:ext cx="5098709" cy="1241363"/>
            </a:xfrm>
            <a:prstGeom prst="rect">
              <a:avLst/>
            </a:prstGeom>
          </p:spPr>
          <p:txBody>
            <a:bodyPr lIns="0" tIns="0" rIns="0" bIns="0" rtlCol="0" anchor="t">
              <a:spAutoFit/>
            </a:bodyPr>
            <a:lstStyle/>
            <a:p>
              <a:pPr algn="l">
                <a:lnSpc>
                  <a:spcPts val="3586"/>
                </a:lnSpc>
              </a:pPr>
              <a:r>
                <a:rPr lang="en-US" sz="3550" b="1" spc="191">
                  <a:solidFill>
                    <a:srgbClr val="F7B4A7"/>
                  </a:solidFill>
                  <a:latin typeface="Clear Sans Bold"/>
                  <a:ea typeface="Clear Sans Bold"/>
                  <a:cs typeface="Clear Sans Bold"/>
                  <a:sym typeface="Clear Sans Bold"/>
                </a:rPr>
                <a:t>TEAM 7 </a:t>
              </a:r>
            </a:p>
            <a:p>
              <a:pPr algn="l">
                <a:lnSpc>
                  <a:spcPts val="3586"/>
                </a:lnSpc>
              </a:pPr>
              <a:r>
                <a:rPr lang="en-US" sz="3550" b="1" spc="191">
                  <a:solidFill>
                    <a:srgbClr val="F7B4A7"/>
                  </a:solidFill>
                  <a:latin typeface="Clear Sans Bold"/>
                  <a:ea typeface="Clear Sans Bold"/>
                  <a:cs typeface="Clear Sans Bold"/>
                  <a:sym typeface="Clear Sans Bold"/>
                </a:rPr>
                <a:t>TRI-ALLIANCE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flipH="1">
            <a:off x="7944556" y="8507845"/>
            <a:ext cx="2076668" cy="1276207"/>
          </a:xfrm>
          <a:custGeom>
            <a:avLst/>
            <a:gdLst/>
            <a:ahLst/>
            <a:cxnLst/>
            <a:rect l="l" t="t" r="r" b="b"/>
            <a:pathLst>
              <a:path w="2076668" h="1276207">
                <a:moveTo>
                  <a:pt x="2076669" y="0"/>
                </a:moveTo>
                <a:lnTo>
                  <a:pt x="0" y="0"/>
                </a:lnTo>
                <a:lnTo>
                  <a:pt x="0" y="1276207"/>
                </a:lnTo>
                <a:lnTo>
                  <a:pt x="2076669" y="1276207"/>
                </a:lnTo>
                <a:lnTo>
                  <a:pt x="20766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8404" y="8507845"/>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53409">
            <a:off x="15072752" y="6332980"/>
            <a:ext cx="5357753" cy="5591583"/>
          </a:xfrm>
          <a:custGeom>
            <a:avLst/>
            <a:gdLst/>
            <a:ahLst/>
            <a:cxnLst/>
            <a:rect l="l" t="t" r="r" b="b"/>
            <a:pathLst>
              <a:path w="5357753" h="5591583">
                <a:moveTo>
                  <a:pt x="0" y="0"/>
                </a:moveTo>
                <a:lnTo>
                  <a:pt x="5357753" y="0"/>
                </a:lnTo>
                <a:lnTo>
                  <a:pt x="5357753" y="5591582"/>
                </a:lnTo>
                <a:lnTo>
                  <a:pt x="0" y="5591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5" name="Table 5"/>
          <p:cNvGraphicFramePr>
            <a:graphicFrameLocks noGrp="1"/>
          </p:cNvGraphicFramePr>
          <p:nvPr>
            <p:extLst>
              <p:ext uri="{D42A27DB-BD31-4B8C-83A1-F6EECF244321}">
                <p14:modId xmlns:p14="http://schemas.microsoft.com/office/powerpoint/2010/main" val="2622002775"/>
              </p:ext>
            </p:extLst>
          </p:nvPr>
        </p:nvGraphicFramePr>
        <p:xfrm>
          <a:off x="8229600" y="10782300"/>
          <a:ext cx="5562602" cy="6705601"/>
        </p:xfrm>
        <a:graphic>
          <a:graphicData uri="http://schemas.openxmlformats.org/drawingml/2006/table">
            <a:tbl>
              <a:tblPr/>
              <a:tblGrid>
                <a:gridCol w="2781301">
                  <a:extLst>
                    <a:ext uri="{9D8B030D-6E8A-4147-A177-3AD203B41FA5}">
                      <a16:colId xmlns:a16="http://schemas.microsoft.com/office/drawing/2014/main" val="20000"/>
                    </a:ext>
                  </a:extLst>
                </a:gridCol>
                <a:gridCol w="2781301">
                  <a:extLst>
                    <a:ext uri="{9D8B030D-6E8A-4147-A177-3AD203B41FA5}">
                      <a16:colId xmlns:a16="http://schemas.microsoft.com/office/drawing/2014/main" val="20001"/>
                    </a:ext>
                  </a:extLst>
                </a:gridCol>
              </a:tblGrid>
              <a:tr h="1362735">
                <a:tc>
                  <a:txBody>
                    <a:bodyPr/>
                    <a:lstStyle/>
                    <a:p>
                      <a:pPr algn="l">
                        <a:lnSpc>
                          <a:spcPts val="6000"/>
                        </a:lnSpc>
                        <a:defRPr/>
                      </a:pPr>
                      <a:endParaRPr lang="en-US" sz="1100" dirty="0">
                        <a:latin typeface="Times New Roman" panose="02020603050405020304" pitchFamily="18" charset="0"/>
                        <a:cs typeface="Times New Roman" panose="02020603050405020304" pitchFamily="18" charset="0"/>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000"/>
                        </a:lnSpc>
                        <a:defRPr/>
                      </a:pPr>
                      <a:endParaRPr lang="en-US" sz="1100" dirty="0">
                        <a:latin typeface="Times New Roman" panose="02020603050405020304" pitchFamily="18" charset="0"/>
                        <a:cs typeface="Times New Roman" panose="02020603050405020304" pitchFamily="18" charset="0"/>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5342866">
                <a:tc>
                  <a:txBody>
                    <a:bodyPr/>
                    <a:lstStyle/>
                    <a:p>
                      <a:pPr algn="l">
                        <a:lnSpc>
                          <a:spcPts val="3359"/>
                        </a:lnSpc>
                        <a:defRPr/>
                      </a:pPr>
                      <a:endParaRPr lang="en-US" sz="2400">
                        <a:solidFill>
                          <a:srgbClr val="2B4B82"/>
                        </a:solidFill>
                        <a:latin typeface="Times New Roman" panose="02020603050405020304" pitchFamily="18" charset="0"/>
                        <a:ea typeface="Clear Sans"/>
                        <a:cs typeface="Times New Roman" panose="02020603050405020304" pitchFamily="18" charset="0"/>
                        <a:sym typeface="Clear Sans"/>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59"/>
                        </a:lnSpc>
                        <a:defRPr/>
                      </a:pPr>
                      <a:endParaRPr lang="en-US" sz="2400" dirty="0">
                        <a:solidFill>
                          <a:srgbClr val="2B4B82"/>
                        </a:solidFill>
                        <a:latin typeface="Times New Roman" panose="02020603050405020304" pitchFamily="18" charset="0"/>
                        <a:ea typeface="Clear Sans"/>
                        <a:cs typeface="Times New Roman" panose="02020603050405020304" pitchFamily="18" charset="0"/>
                        <a:sym typeface="Clear Sans"/>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6FCC7811-E295-5AC9-EF01-F3E9CD4F002D}"/>
              </a:ext>
            </a:extLst>
          </p:cNvPr>
          <p:cNvSpPr txBox="1"/>
          <p:nvPr/>
        </p:nvSpPr>
        <p:spPr>
          <a:xfrm>
            <a:off x="609600" y="876300"/>
            <a:ext cx="5428089" cy="1323439"/>
          </a:xfrm>
          <a:prstGeom prst="rect">
            <a:avLst/>
          </a:prstGeom>
          <a:noFill/>
        </p:spPr>
        <p:txBody>
          <a:bodyPr wrap="none" rtlCol="0">
            <a:spAutoFit/>
          </a:bodyPr>
          <a:lstStyle/>
          <a:p>
            <a:pPr algn="ctr"/>
            <a:r>
              <a:rPr lang="en-US" sz="8000" dirty="0">
                <a:solidFill>
                  <a:schemeClr val="tx2"/>
                </a:solidFill>
                <a:latin typeface="Times New Roman" panose="02020603050405020304" pitchFamily="18" charset="0"/>
                <a:cs typeface="Times New Roman" panose="02020603050405020304" pitchFamily="18" charset="0"/>
              </a:rPr>
              <a:t>Participation</a:t>
            </a:r>
          </a:p>
        </p:txBody>
      </p:sp>
      <p:sp>
        <p:nvSpPr>
          <p:cNvPr id="7" name="TextBox 6">
            <a:extLst>
              <a:ext uri="{FF2B5EF4-FFF2-40B4-BE49-F238E27FC236}">
                <a16:creationId xmlns:a16="http://schemas.microsoft.com/office/drawing/2014/main" id="{59F5B612-BEF7-B357-D4FB-7A2B7B704655}"/>
              </a:ext>
            </a:extLst>
          </p:cNvPr>
          <p:cNvSpPr txBox="1"/>
          <p:nvPr/>
        </p:nvSpPr>
        <p:spPr>
          <a:xfrm>
            <a:off x="693651" y="2281910"/>
            <a:ext cx="16156411" cy="5584606"/>
          </a:xfrm>
          <a:prstGeom prst="rect">
            <a:avLst/>
          </a:prstGeom>
          <a:noFill/>
        </p:spPr>
        <p:txBody>
          <a:bodyPr wrap="none" rtlCol="0">
            <a:spAutoFit/>
          </a:bodyPr>
          <a:lstStyle/>
          <a:p>
            <a:pPr algn="just">
              <a:lnSpc>
                <a:spcPct val="150000"/>
              </a:lnSpc>
            </a:pPr>
            <a:r>
              <a:rPr lang="en-IN" sz="2000" b="1" dirty="0">
                <a:latin typeface="Times New Roman" panose="02020603050405020304" pitchFamily="18" charset="0"/>
                <a:cs typeface="Times New Roman" panose="02020603050405020304" pitchFamily="18" charset="0"/>
              </a:rPr>
              <a:t>Sameer Shaik</a:t>
            </a:r>
            <a:endParaRPr lang="en-IN"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Managed the secure user registration and verification module, developing processes for identity checks and ensuring compliance with privacy standards.</a:t>
            </a: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Focused on integrating a smooth onboarding experience, allowing users to register, buy, and sell efficiently.</a:t>
            </a:r>
          </a:p>
          <a:p>
            <a:pPr algn="just">
              <a:lnSpc>
                <a:spcPct val="150000"/>
              </a:lnSpc>
            </a:pPr>
            <a:endParaRPr lang="en-IN" sz="2000" dirty="0">
              <a:latin typeface="Times New Roman" panose="02020603050405020304" pitchFamily="18" charset="0"/>
              <a:cs typeface="Times New Roman" panose="02020603050405020304" pitchFamily="18" charset="0"/>
            </a:endParaRPr>
          </a:p>
          <a:p>
            <a:pPr algn="just">
              <a:lnSpc>
                <a:spcPct val="150000"/>
              </a:lnSpc>
            </a:pPr>
            <a:r>
              <a:rPr lang="en-IN" sz="2000" b="1" dirty="0">
                <a:latin typeface="Times New Roman" panose="02020603050405020304" pitchFamily="18" charset="0"/>
                <a:cs typeface="Times New Roman" panose="02020603050405020304" pitchFamily="18" charset="0"/>
              </a:rPr>
              <a:t>Vivek Kommareddy</a:t>
            </a:r>
            <a:endParaRPr lang="en-IN"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Oversaw the bidding system, implementing real-time updates and automated bidding options to enhance user engagement and fairness.</a:t>
            </a: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Optimized the payment gateway with encrypted transactions and an escrow feature, ensuring safe, reliable payment handling across multiple methods.</a:t>
            </a:r>
          </a:p>
          <a:p>
            <a:pPr algn="just">
              <a:lnSpc>
                <a:spcPct val="150000"/>
              </a:lnSpc>
            </a:pPr>
            <a:endParaRPr lang="en-IN" sz="2000" dirty="0">
              <a:latin typeface="Times New Roman" panose="02020603050405020304" pitchFamily="18" charset="0"/>
              <a:cs typeface="Times New Roman" panose="02020603050405020304" pitchFamily="18" charset="0"/>
            </a:endParaRPr>
          </a:p>
          <a:p>
            <a:pPr algn="just">
              <a:lnSpc>
                <a:spcPct val="150000"/>
              </a:lnSpc>
            </a:pPr>
            <a:r>
              <a:rPr lang="en-IN" sz="2000" b="1" dirty="0">
                <a:latin typeface="Times New Roman" panose="02020603050405020304" pitchFamily="18" charset="0"/>
                <a:cs typeface="Times New Roman" panose="02020603050405020304" pitchFamily="18" charset="0"/>
              </a:rPr>
              <a:t>Prakya Tummala</a:t>
            </a:r>
            <a:endParaRPr lang="en-IN"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Led the UI/UX design, creating a responsive and user-friendly interface across all devices, from desktop to mobile.</a:t>
            </a: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Developed the inventory management module within the cart, allowing users to track bids, purchases, and monitor items in real time.</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6" name="Freeform 6"/>
          <p:cNvSpPr/>
          <p:nvPr/>
        </p:nvSpPr>
        <p:spPr>
          <a:xfrm>
            <a:off x="2660600" y="4735867"/>
            <a:ext cx="1962501" cy="4249510"/>
          </a:xfrm>
          <a:custGeom>
            <a:avLst/>
            <a:gdLst/>
            <a:ahLst/>
            <a:cxnLst/>
            <a:rect l="l" t="t" r="r" b="b"/>
            <a:pathLst>
              <a:path w="1962501" h="4249510">
                <a:moveTo>
                  <a:pt x="0" y="0"/>
                </a:moveTo>
                <a:lnTo>
                  <a:pt x="1962501" y="0"/>
                </a:lnTo>
                <a:lnTo>
                  <a:pt x="1962501" y="4249510"/>
                </a:lnTo>
                <a:lnTo>
                  <a:pt x="0" y="42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9581DAA5-D52F-5DD7-7C28-66B95D10BCCF}"/>
              </a:ext>
            </a:extLst>
          </p:cNvPr>
          <p:cNvSpPr txBox="1"/>
          <p:nvPr/>
        </p:nvSpPr>
        <p:spPr>
          <a:xfrm>
            <a:off x="533400" y="1485900"/>
            <a:ext cx="4631396" cy="1323439"/>
          </a:xfrm>
          <a:prstGeom prst="rect">
            <a:avLst/>
          </a:prstGeom>
          <a:noFill/>
        </p:spPr>
        <p:txBody>
          <a:bodyPr wrap="none" rtlCol="0">
            <a:spAutoFit/>
          </a:bodyPr>
          <a:lstStyle/>
          <a:p>
            <a:r>
              <a:rPr lang="en-US" sz="8000" b="1" dirty="0">
                <a:solidFill>
                  <a:schemeClr val="accent6">
                    <a:lumMod val="60000"/>
                    <a:lumOff val="40000"/>
                  </a:schemeClr>
                </a:solidFill>
                <a:latin typeface="Times New Roman" panose="02020603050405020304" pitchFamily="18" charset="0"/>
                <a:cs typeface="Times New Roman" panose="02020603050405020304" pitchFamily="18" charset="0"/>
              </a:rPr>
              <a:t>Learnings</a:t>
            </a:r>
          </a:p>
        </p:txBody>
      </p:sp>
      <p:sp>
        <p:nvSpPr>
          <p:cNvPr id="8" name="TextBox 7">
            <a:extLst>
              <a:ext uri="{FF2B5EF4-FFF2-40B4-BE49-F238E27FC236}">
                <a16:creationId xmlns:a16="http://schemas.microsoft.com/office/drawing/2014/main" id="{6866543B-8DCD-AFC5-63CA-062060F10273}"/>
              </a:ext>
            </a:extLst>
          </p:cNvPr>
          <p:cNvSpPr txBox="1"/>
          <p:nvPr/>
        </p:nvSpPr>
        <p:spPr>
          <a:xfrm>
            <a:off x="6019800" y="419100"/>
            <a:ext cx="11446804" cy="9680279"/>
          </a:xfrm>
          <a:prstGeom prst="rect">
            <a:avLst/>
          </a:prstGeom>
          <a:noFill/>
        </p:spPr>
        <p:txBody>
          <a:bodyPr wrap="square" rtlCol="0">
            <a:spAutoFit/>
          </a:bodyPr>
          <a:lstStyle/>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Developing the System Design Document for </a:t>
            </a:r>
            <a:r>
              <a:rPr lang="en-IN" sz="2200" i="1" dirty="0">
                <a:solidFill>
                  <a:schemeClr val="bg1"/>
                </a:solidFill>
                <a:latin typeface="Times New Roman" panose="02020603050405020304" pitchFamily="18" charset="0"/>
                <a:cs typeface="Times New Roman" panose="02020603050405020304" pitchFamily="18" charset="0"/>
              </a:rPr>
              <a:t>Auctionnest</a:t>
            </a:r>
            <a:r>
              <a:rPr lang="en-IN" sz="2200" dirty="0">
                <a:solidFill>
                  <a:schemeClr val="bg1"/>
                </a:solidFill>
                <a:latin typeface="Times New Roman" panose="02020603050405020304" pitchFamily="18" charset="0"/>
                <a:cs typeface="Times New Roman" panose="02020603050405020304" pitchFamily="18" charset="0"/>
              </a:rPr>
              <a:t> equipped our team with valuable experience in crafting a secure and user-focused auction platform. Key lessons include:</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Prioritizing Security</a:t>
            </a:r>
            <a:r>
              <a:rPr lang="en-IN" sz="2200" dirty="0">
                <a:solidFill>
                  <a:schemeClr val="bg1"/>
                </a:solidFill>
                <a:latin typeface="Times New Roman" panose="02020603050405020304" pitchFamily="18" charset="0"/>
                <a:cs typeface="Times New Roman" panose="02020603050405020304" pitchFamily="18" charset="0"/>
              </a:rPr>
              <a:t>: Integrating robust authentication and encryption for both user verification and payment processes underscored the importance of proactive security in designing online auction systems, particularly to foster user trust.</a:t>
            </a:r>
          </a:p>
          <a:p>
            <a:pPr>
              <a:lnSpc>
                <a:spcPct val="150000"/>
              </a:lnSpc>
              <a:buFont typeface="Arial" panose="020B0604020202020204" pitchFamily="34" charset="0"/>
              <a:buChar char="•"/>
            </a:pPr>
            <a:endParaRPr lang="en-IN" sz="22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Real-Time Data Management</a:t>
            </a:r>
            <a:r>
              <a:rPr lang="en-IN" sz="2200" dirty="0">
                <a:solidFill>
                  <a:schemeClr val="bg1"/>
                </a:solidFill>
                <a:latin typeface="Times New Roman" panose="02020603050405020304" pitchFamily="18" charset="0"/>
                <a:cs typeface="Times New Roman" panose="02020603050405020304" pitchFamily="18" charset="0"/>
              </a:rPr>
              <a:t>: Handling real-time data flow for bidding and inventory tracking taught us effective methods for managing live updates, which are essential for creating a dynamic and responsive user experience in auctions.</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Designing for Transparency and Trust</a:t>
            </a:r>
            <a:r>
              <a:rPr lang="en-IN" sz="2200" dirty="0">
                <a:solidFill>
                  <a:schemeClr val="bg1"/>
                </a:solidFill>
                <a:latin typeface="Times New Roman" panose="02020603050405020304" pitchFamily="18" charset="0"/>
                <a:cs typeface="Times New Roman" panose="02020603050405020304" pitchFamily="18" charset="0"/>
              </a:rPr>
              <a:t>: By focusing on clear user feedback at each stage—whether in bidding updates or payment confirmations—we reinforced the need for transparency to build a trusted community within the platform.</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Scalability and Flexibility</a:t>
            </a:r>
            <a:r>
              <a:rPr lang="en-IN" sz="2200" dirty="0">
                <a:solidFill>
                  <a:schemeClr val="bg1"/>
                </a:solidFill>
                <a:latin typeface="Times New Roman" panose="02020603050405020304" pitchFamily="18" charset="0"/>
                <a:cs typeface="Times New Roman" panose="02020603050405020304" pitchFamily="18" charset="0"/>
              </a:rPr>
              <a:t>: Structuring the system with scalable components, like modular auction and payment sections, highlighted the value of flexibility for future feature integration, allowing </a:t>
            </a:r>
            <a:r>
              <a:rPr lang="en-IN" sz="2200" i="1" dirty="0">
                <a:solidFill>
                  <a:schemeClr val="bg1"/>
                </a:solidFill>
                <a:latin typeface="Times New Roman" panose="02020603050405020304" pitchFamily="18" charset="0"/>
                <a:cs typeface="Times New Roman" panose="02020603050405020304" pitchFamily="18" charset="0"/>
              </a:rPr>
              <a:t>Auctionnest</a:t>
            </a:r>
            <a:r>
              <a:rPr lang="en-IN" sz="2200" dirty="0">
                <a:solidFill>
                  <a:schemeClr val="bg1"/>
                </a:solidFill>
                <a:latin typeface="Times New Roman" panose="02020603050405020304" pitchFamily="18" charset="0"/>
                <a:cs typeface="Times New Roman" panose="02020603050405020304" pitchFamily="18" charset="0"/>
              </a:rPr>
              <a:t> to adapt to user needs and industry trends.</a:t>
            </a:r>
          </a:p>
          <a:p>
            <a:pPr>
              <a:lnSpc>
                <a:spcPct val="150000"/>
              </a:lnSpc>
            </a:pPr>
            <a:endParaRPr lang="en-US" sz="2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A347CB3F-258F-8466-D27E-5DB9194ED25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AAD3A83-3E92-B450-CC51-4D5D7B5221B1}"/>
              </a:ext>
            </a:extLst>
          </p:cNvPr>
          <p:cNvSpPr/>
          <p:nvPr/>
        </p:nvSpPr>
        <p:spPr>
          <a:xfrm>
            <a:off x="2660600" y="4735867"/>
            <a:ext cx="1962501" cy="4249510"/>
          </a:xfrm>
          <a:custGeom>
            <a:avLst/>
            <a:gdLst/>
            <a:ahLst/>
            <a:cxnLst/>
            <a:rect l="l" t="t" r="r" b="b"/>
            <a:pathLst>
              <a:path w="1962501" h="4249510">
                <a:moveTo>
                  <a:pt x="0" y="0"/>
                </a:moveTo>
                <a:lnTo>
                  <a:pt x="1962501" y="0"/>
                </a:lnTo>
                <a:lnTo>
                  <a:pt x="1962501" y="4249510"/>
                </a:lnTo>
                <a:lnTo>
                  <a:pt x="0" y="42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8CE4D2A4-D2F0-A0F5-4481-D2699198B1CE}"/>
              </a:ext>
            </a:extLst>
          </p:cNvPr>
          <p:cNvSpPr txBox="1"/>
          <p:nvPr/>
        </p:nvSpPr>
        <p:spPr>
          <a:xfrm>
            <a:off x="533400" y="1485900"/>
            <a:ext cx="4972836" cy="1323439"/>
          </a:xfrm>
          <a:prstGeom prst="rect">
            <a:avLst/>
          </a:prstGeom>
          <a:noFill/>
        </p:spPr>
        <p:txBody>
          <a:bodyPr wrap="none" rtlCol="0">
            <a:spAutoFit/>
          </a:bodyPr>
          <a:lstStyle/>
          <a:p>
            <a:r>
              <a:rPr lang="en-US" sz="8000" b="1" dirty="0">
                <a:solidFill>
                  <a:schemeClr val="accent6">
                    <a:lumMod val="60000"/>
                    <a:lumOff val="40000"/>
                  </a:schemeClr>
                </a:solidFill>
                <a:latin typeface="Times New Roman" panose="02020603050405020304" pitchFamily="18" charset="0"/>
                <a:cs typeface="Times New Roman" panose="02020603050405020304" pitchFamily="18" charset="0"/>
              </a:rPr>
              <a:t>Challenges</a:t>
            </a:r>
          </a:p>
        </p:txBody>
      </p:sp>
      <p:sp>
        <p:nvSpPr>
          <p:cNvPr id="8" name="TextBox 7">
            <a:extLst>
              <a:ext uri="{FF2B5EF4-FFF2-40B4-BE49-F238E27FC236}">
                <a16:creationId xmlns:a16="http://schemas.microsoft.com/office/drawing/2014/main" id="{CD368F54-E476-D9B8-9B59-96C27DB31EF0}"/>
              </a:ext>
            </a:extLst>
          </p:cNvPr>
          <p:cNvSpPr txBox="1"/>
          <p:nvPr/>
        </p:nvSpPr>
        <p:spPr>
          <a:xfrm>
            <a:off x="6096000" y="303360"/>
            <a:ext cx="11446804" cy="968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System Complexity</a:t>
            </a:r>
            <a:r>
              <a:rPr lang="en-IN" sz="2200" dirty="0">
                <a:solidFill>
                  <a:schemeClr val="bg1"/>
                </a:solidFill>
                <a:latin typeface="Times New Roman" panose="02020603050405020304" pitchFamily="18" charset="0"/>
                <a:cs typeface="Times New Roman" panose="02020603050405020304" pitchFamily="18" charset="0"/>
              </a:rPr>
              <a:t>: Designing </a:t>
            </a:r>
            <a:r>
              <a:rPr lang="en-IN" sz="2200" i="1" dirty="0">
                <a:solidFill>
                  <a:schemeClr val="bg1"/>
                </a:solidFill>
                <a:latin typeface="Times New Roman" panose="02020603050405020304" pitchFamily="18" charset="0"/>
                <a:cs typeface="Times New Roman" panose="02020603050405020304" pitchFamily="18" charset="0"/>
              </a:rPr>
              <a:t>Auctionnest</a:t>
            </a:r>
            <a:r>
              <a:rPr lang="en-IN" sz="2200" dirty="0">
                <a:solidFill>
                  <a:schemeClr val="bg1"/>
                </a:solidFill>
                <a:latin typeface="Times New Roman" panose="02020603050405020304" pitchFamily="18" charset="0"/>
                <a:cs typeface="Times New Roman" panose="02020603050405020304" pitchFamily="18" charset="0"/>
              </a:rPr>
              <a:t> involved integrating multiple components, such as user registration, real-time bidding, and secure payment processing. Balancing these functionalities while ensuring a smooth and intuitive user experience proved to be a significant challenge for the team, requiring thorough testing and refinement.</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Data Integrity and Relationships</a:t>
            </a:r>
            <a:r>
              <a:rPr lang="en-IN" sz="2200" dirty="0">
                <a:solidFill>
                  <a:schemeClr val="bg1"/>
                </a:solidFill>
                <a:latin typeface="Times New Roman" panose="02020603050405020304" pitchFamily="18" charset="0"/>
                <a:cs typeface="Times New Roman" panose="02020603050405020304" pitchFamily="18" charset="0"/>
              </a:rPr>
              <a:t>: Establishing reliable data relationships for managing user profiles, auction items, bids, and payment transactions presented complexities. Developing clear data models and ensuring data integrity throughout the bidding process were critical to maintaining a cohesive system.</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User Experience Across Devices</a:t>
            </a:r>
            <a:r>
              <a:rPr lang="en-IN" sz="2200" dirty="0">
                <a:solidFill>
                  <a:schemeClr val="bg1"/>
                </a:solidFill>
                <a:latin typeface="Times New Roman" panose="02020603050405020304" pitchFamily="18" charset="0"/>
                <a:cs typeface="Times New Roman" panose="02020603050405020304" pitchFamily="18" charset="0"/>
              </a:rPr>
              <a:t>: Ensuring a consistent and responsive user experience across different devices added another layer of complexity. The team faced challenges in optimizing the interface for various screen sizes while maintaining functionality and usability, which required iterative design and user feedback.</a:t>
            </a:r>
          </a:p>
          <a:p>
            <a:pPr>
              <a:lnSpc>
                <a:spcPct val="150000"/>
              </a:lnSpc>
            </a:pPr>
            <a:endParaRPr lang="en-IN" sz="2200" dirty="0">
              <a:solidFill>
                <a:schemeClr val="bg1"/>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200" b="1" dirty="0">
                <a:solidFill>
                  <a:schemeClr val="bg1"/>
                </a:solidFill>
                <a:latin typeface="Times New Roman" panose="02020603050405020304" pitchFamily="18" charset="0"/>
                <a:cs typeface="Times New Roman" panose="02020603050405020304" pitchFamily="18" charset="0"/>
              </a:rPr>
              <a:t>Team Collaboration and Communication</a:t>
            </a:r>
            <a:r>
              <a:rPr lang="en-IN" sz="2200" dirty="0">
                <a:solidFill>
                  <a:schemeClr val="bg1"/>
                </a:solidFill>
                <a:latin typeface="Times New Roman" panose="02020603050405020304" pitchFamily="18" charset="0"/>
                <a:cs typeface="Times New Roman" panose="02020603050405020304" pitchFamily="18" charset="0"/>
              </a:rPr>
              <a:t>: Keeping the team aligned on roles and responsibilities was essential for project efficiency. Coordinating tasks based on each member’s strengths and ensuring open lines of communication helped address misunderstandings and maintain focus on project goals, but required continuous effort and adjustment.</a:t>
            </a:r>
          </a:p>
        </p:txBody>
      </p:sp>
    </p:spTree>
    <p:extLst>
      <p:ext uri="{BB962C8B-B14F-4D97-AF65-F5344CB8AC3E}">
        <p14:creationId xmlns:p14="http://schemas.microsoft.com/office/powerpoint/2010/main" val="3907576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2816673"/>
            <a:ext cx="9319119" cy="5970270"/>
          </a:xfrm>
          <a:prstGeom prst="rect">
            <a:avLst/>
          </a:prstGeom>
        </p:spPr>
        <p:txBody>
          <a:bodyPr lIns="0" tIns="0" rIns="0" bIns="0" rtlCol="0" anchor="t">
            <a:spAutoFit/>
          </a:bodyPr>
          <a:lstStyle/>
          <a:p>
            <a:pPr algn="l">
              <a:lnSpc>
                <a:spcPts val="6719"/>
              </a:lnSpc>
            </a:pPr>
            <a:r>
              <a:rPr lang="en-US" sz="6399" b="1" dirty="0">
                <a:solidFill>
                  <a:srgbClr val="94DDDE"/>
                </a:solidFill>
                <a:latin typeface="Clear Sans Bold"/>
                <a:ea typeface="Clear Sans Bold"/>
                <a:cs typeface="Clear Sans Bold"/>
                <a:sym typeface="Clear Sans Bold"/>
              </a:rPr>
              <a:t>"With </a:t>
            </a:r>
            <a:r>
              <a:rPr lang="en-US" sz="6399" b="1" dirty="0">
                <a:solidFill>
                  <a:srgbClr val="F7B4A7"/>
                </a:solidFill>
                <a:latin typeface="Clear Sans Bold"/>
                <a:ea typeface="Clear Sans Bold"/>
                <a:cs typeface="Clear Sans Bold"/>
                <a:sym typeface="Clear Sans Bold"/>
              </a:rPr>
              <a:t>Auctionnest</a:t>
            </a:r>
            <a:r>
              <a:rPr lang="en-US" sz="6399" b="1" dirty="0">
                <a:solidFill>
                  <a:srgbClr val="94DDDE"/>
                </a:solidFill>
                <a:latin typeface="Clear Sans Bold"/>
                <a:ea typeface="Clear Sans Bold"/>
                <a:cs typeface="Clear Sans Bold"/>
                <a:sym typeface="Clear Sans Bold"/>
              </a:rPr>
              <a:t>, technology transforms auctions into a </a:t>
            </a:r>
            <a:r>
              <a:rPr lang="en-US" sz="6399" b="1" dirty="0">
                <a:solidFill>
                  <a:srgbClr val="F7B4A7"/>
                </a:solidFill>
                <a:latin typeface="Clear Sans Bold"/>
                <a:ea typeface="Clear Sans Bold"/>
                <a:cs typeface="Clear Sans Bold"/>
                <a:sym typeface="Clear Sans Bold"/>
              </a:rPr>
              <a:t>safer</a:t>
            </a:r>
            <a:r>
              <a:rPr lang="en-US" sz="6399" b="1" dirty="0">
                <a:solidFill>
                  <a:srgbClr val="94DDDE"/>
                </a:solidFill>
                <a:latin typeface="Clear Sans Bold"/>
                <a:ea typeface="Clear Sans Bold"/>
                <a:cs typeface="Clear Sans Bold"/>
                <a:sym typeface="Clear Sans Bold"/>
              </a:rPr>
              <a:t>, </a:t>
            </a:r>
            <a:r>
              <a:rPr lang="en-US" sz="6399" b="1" dirty="0">
                <a:solidFill>
                  <a:srgbClr val="F7B4A7"/>
                </a:solidFill>
                <a:latin typeface="Clear Sans Bold"/>
                <a:ea typeface="Clear Sans Bold"/>
                <a:cs typeface="Clear Sans Bold"/>
                <a:sym typeface="Clear Sans Bold"/>
              </a:rPr>
              <a:t>smarter</a:t>
            </a:r>
            <a:r>
              <a:rPr lang="en-US" sz="6399" b="1" dirty="0">
                <a:solidFill>
                  <a:srgbClr val="94DDDE"/>
                </a:solidFill>
                <a:latin typeface="Clear Sans Bold"/>
                <a:ea typeface="Clear Sans Bold"/>
                <a:cs typeface="Clear Sans Bold"/>
                <a:sym typeface="Clear Sans Bold"/>
              </a:rPr>
              <a:t>, and more seamless experience for buyers and sellers alike."</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19387" y="3415563"/>
            <a:ext cx="7312717" cy="3181249"/>
            <a:chOff x="0" y="0"/>
            <a:chExt cx="9750289" cy="4241665"/>
          </a:xfrm>
        </p:grpSpPr>
        <p:sp>
          <p:nvSpPr>
            <p:cNvPr id="3" name="TextBox 3"/>
            <p:cNvSpPr txBox="1"/>
            <p:nvPr/>
          </p:nvSpPr>
          <p:spPr>
            <a:xfrm>
              <a:off x="0" y="190500"/>
              <a:ext cx="9750289" cy="2701714"/>
            </a:xfrm>
            <a:prstGeom prst="rect">
              <a:avLst/>
            </a:prstGeom>
          </p:spPr>
          <p:txBody>
            <a:bodyPr lIns="0" tIns="0" rIns="0" bIns="0" rtlCol="0" anchor="t">
              <a:spAutoFit/>
            </a:bodyPr>
            <a:lstStyle/>
            <a:p>
              <a:pPr algn="l">
                <a:lnSpc>
                  <a:spcPts val="7520"/>
                </a:lnSpc>
              </a:pPr>
              <a:r>
                <a:rPr lang="en-US" sz="8000" b="1" spc="-88">
                  <a:solidFill>
                    <a:srgbClr val="2B4B82"/>
                  </a:solidFill>
                  <a:latin typeface="Clear Sans Bold"/>
                  <a:ea typeface="Clear Sans Bold"/>
                  <a:cs typeface="Clear Sans Bold"/>
                  <a:sym typeface="Clear Sans Bold"/>
                </a:rPr>
                <a:t>Do you have any questions?</a:t>
              </a:r>
            </a:p>
          </p:txBody>
        </p:sp>
        <p:sp>
          <p:nvSpPr>
            <p:cNvPr id="4" name="TextBox 4"/>
            <p:cNvSpPr txBox="1"/>
            <p:nvPr/>
          </p:nvSpPr>
          <p:spPr>
            <a:xfrm>
              <a:off x="0" y="3490037"/>
              <a:ext cx="9750289" cy="751628"/>
            </a:xfrm>
            <a:prstGeom prst="rect">
              <a:avLst/>
            </a:prstGeom>
          </p:spPr>
          <p:txBody>
            <a:bodyPr lIns="0" tIns="0" rIns="0" bIns="0" rtlCol="0" anchor="t">
              <a:spAutoFit/>
            </a:bodyPr>
            <a:lstStyle/>
            <a:p>
              <a:pPr algn="l">
                <a:lnSpc>
                  <a:spcPts val="4759"/>
                </a:lnSpc>
              </a:pPr>
              <a:r>
                <a:rPr lang="en-US" sz="3399">
                  <a:solidFill>
                    <a:srgbClr val="2B4B82"/>
                  </a:solidFill>
                  <a:latin typeface="Clear Sans"/>
                  <a:ea typeface="Clear Sans"/>
                  <a:cs typeface="Clear Sans"/>
                  <a:sym typeface="Clear Sans"/>
                </a:rPr>
                <a:t> ....</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BD25-75DF-F4D2-C122-C07B1E0D97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D17F4A-CCED-B7E5-6C2C-D4CD6D81490A}"/>
              </a:ext>
            </a:extLst>
          </p:cNvPr>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9058CE2-8B31-9D2B-D05C-8BED555B86B2}"/>
              </a:ext>
            </a:extLst>
          </p:cNvPr>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DC055D0-55CD-1E36-E883-54C509B8D1DA}"/>
              </a:ext>
            </a:extLst>
          </p:cNvPr>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971F484-E29C-633A-97EC-0DC76490C380}"/>
              </a:ext>
            </a:extLst>
          </p:cNvPr>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7C0AE17-E2BF-7742-BF11-25A0D3E17A76}"/>
              </a:ext>
            </a:extLst>
          </p:cNvPr>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D2706E7B-852E-031E-8279-82ABC198D0EB}"/>
              </a:ext>
            </a:extLst>
          </p:cNvPr>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E287D1FC-57BA-BA13-FEF5-4F8D4BC203F4}"/>
              </a:ext>
            </a:extLst>
          </p:cNvPr>
          <p:cNvSpPr txBox="1"/>
          <p:nvPr/>
        </p:nvSpPr>
        <p:spPr>
          <a:xfrm>
            <a:off x="9263416" y="3477955"/>
            <a:ext cx="7774684" cy="1338990"/>
          </a:xfrm>
          <a:prstGeom prst="rect">
            <a:avLst/>
          </a:prstGeom>
        </p:spPr>
        <p:txBody>
          <a:bodyPr lIns="0" tIns="0" rIns="0" bIns="0" rtlCol="0" anchor="t">
            <a:spAutoFit/>
          </a:bodyPr>
          <a:lstStyle/>
          <a:p>
            <a:pPr algn="l">
              <a:lnSpc>
                <a:spcPts val="10088"/>
              </a:lnSpc>
            </a:pPr>
            <a:r>
              <a:rPr lang="en-US" sz="10088" b="1" dirty="0">
                <a:solidFill>
                  <a:srgbClr val="F7B4A7"/>
                </a:solidFill>
                <a:latin typeface="Clear Sans Bold"/>
                <a:ea typeface="Clear Sans Bold"/>
                <a:cs typeface="Clear Sans Bold"/>
                <a:sym typeface="Clear Sans Bold"/>
              </a:rPr>
              <a:t>Thank You</a:t>
            </a:r>
          </a:p>
        </p:txBody>
      </p:sp>
      <p:sp>
        <p:nvSpPr>
          <p:cNvPr id="9" name="TextBox 9">
            <a:extLst>
              <a:ext uri="{FF2B5EF4-FFF2-40B4-BE49-F238E27FC236}">
                <a16:creationId xmlns:a16="http://schemas.microsoft.com/office/drawing/2014/main" id="{C3F53519-450A-567A-DBF4-B79D95D98BD3}"/>
              </a:ext>
            </a:extLst>
          </p:cNvPr>
          <p:cNvSpPr txBox="1"/>
          <p:nvPr/>
        </p:nvSpPr>
        <p:spPr>
          <a:xfrm>
            <a:off x="9042216" y="3354369"/>
            <a:ext cx="8217084" cy="405765"/>
          </a:xfrm>
          <a:prstGeom prst="rect">
            <a:avLst/>
          </a:prstGeom>
        </p:spPr>
        <p:txBody>
          <a:bodyPr lIns="0" tIns="0" rIns="0" bIns="0" rtlCol="0" anchor="t">
            <a:spAutoFit/>
          </a:bodyPr>
          <a:lstStyle/>
          <a:p>
            <a:pPr algn="l">
              <a:lnSpc>
                <a:spcPts val="3359"/>
              </a:lnSpc>
            </a:pPr>
            <a:endParaRPr/>
          </a:p>
        </p:txBody>
      </p:sp>
    </p:spTree>
    <p:extLst>
      <p:ext uri="{BB962C8B-B14F-4D97-AF65-F5344CB8AC3E}">
        <p14:creationId xmlns:p14="http://schemas.microsoft.com/office/powerpoint/2010/main" val="2981750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30881"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8" name="TextBox 7">
            <a:extLst>
              <a:ext uri="{FF2B5EF4-FFF2-40B4-BE49-F238E27FC236}">
                <a16:creationId xmlns:a16="http://schemas.microsoft.com/office/drawing/2014/main" id="{1DBCDC17-1EDC-33AE-B5E8-98D3B996A76E}"/>
              </a:ext>
            </a:extLst>
          </p:cNvPr>
          <p:cNvSpPr txBox="1"/>
          <p:nvPr/>
        </p:nvSpPr>
        <p:spPr>
          <a:xfrm>
            <a:off x="7391399" y="1911846"/>
            <a:ext cx="10413945" cy="8615692"/>
          </a:xfrm>
          <a:prstGeom prst="rect">
            <a:avLst/>
          </a:prstGeom>
          <a:noFill/>
        </p:spPr>
        <p:txBody>
          <a:bodyPr wrap="square" rtlCol="0">
            <a:spAutoFit/>
          </a:bodyPr>
          <a:lstStyle/>
          <a:p>
            <a:pPr algn="just">
              <a:lnSpc>
                <a:spcPct val="150000"/>
              </a:lnSpc>
              <a:defRPr/>
            </a:pPr>
            <a:r>
              <a:rPr lang="en-US" sz="1700" b="1" dirty="0">
                <a:solidFill>
                  <a:schemeClr val="bg1"/>
                </a:solidFill>
                <a:latin typeface="Times New Roman" panose="02020603050405020304" pitchFamily="18" charset="0"/>
                <a:cs typeface="Times New Roman" panose="02020603050405020304" pitchFamily="18" charset="0"/>
              </a:rPr>
              <a:t>Scenario:</a:t>
            </a:r>
            <a:r>
              <a:rPr lang="en-US" sz="1700" dirty="0">
                <a:solidFill>
                  <a:schemeClr val="bg1"/>
                </a:solidFill>
                <a:latin typeface="Times New Roman" panose="02020603050405020304" pitchFamily="18" charset="0"/>
                <a:cs typeface="Times New Roman" panose="02020603050405020304" pitchFamily="18" charset="0"/>
              </a:rPr>
              <a:t> In an effort to establish a secure and trustworthy online auction site, our organization has set out to develop Auctionnest- a platform focused on safe buying and selling, designed with the latest security and verification protocols. Auctionnest caters to individuals who want a reliable and transparent auction experience, eliminating common concerns such as fraud and unverified users.</a:t>
            </a:r>
          </a:p>
          <a:p>
            <a:pPr algn="just">
              <a:lnSpc>
                <a:spcPct val="150000"/>
              </a:lnSpc>
              <a:defRPr/>
            </a:pPr>
            <a:endParaRPr lang="en-US" sz="1700" dirty="0">
              <a:solidFill>
                <a:schemeClr val="bg1"/>
              </a:solidFill>
              <a:latin typeface="Times New Roman" panose="02020603050405020304" pitchFamily="18" charset="0"/>
              <a:cs typeface="Times New Roman" panose="02020603050405020304" pitchFamily="18" charset="0"/>
            </a:endParaRPr>
          </a:p>
          <a:p>
            <a:pPr algn="just">
              <a:lnSpc>
                <a:spcPct val="150000"/>
              </a:lnSpc>
              <a:defRPr/>
            </a:pPr>
            <a:r>
              <a:rPr lang="en-US" sz="1700" dirty="0">
                <a:solidFill>
                  <a:schemeClr val="bg1"/>
                </a:solidFill>
                <a:latin typeface="Times New Roman" panose="02020603050405020304" pitchFamily="18" charset="0"/>
                <a:cs typeface="Times New Roman" panose="02020603050405020304" pitchFamily="18" charset="0"/>
              </a:rPr>
              <a:t>The development will focus on three essential parts:</a:t>
            </a:r>
          </a:p>
          <a:p>
            <a:pPr algn="just">
              <a:lnSpc>
                <a:spcPct val="150000"/>
              </a:lnSpc>
              <a:defRPr/>
            </a:pPr>
            <a:endParaRPr lang="en-US" sz="1700" dirty="0">
              <a:solidFill>
                <a:schemeClr val="bg1"/>
              </a:solidFill>
              <a:latin typeface="Times New Roman" panose="02020603050405020304" pitchFamily="18" charset="0"/>
              <a:cs typeface="Times New Roman" panose="02020603050405020304" pitchFamily="18" charset="0"/>
            </a:endParaRPr>
          </a:p>
          <a:p>
            <a:pPr algn="just">
              <a:lnSpc>
                <a:spcPct val="150000"/>
              </a:lnSpc>
              <a:defRPr/>
            </a:pPr>
            <a:r>
              <a:rPr lang="en-US" sz="1700" dirty="0">
                <a:solidFill>
                  <a:schemeClr val="bg1"/>
                </a:solidFill>
                <a:latin typeface="Times New Roman" panose="02020603050405020304" pitchFamily="18" charset="0"/>
                <a:cs typeface="Times New Roman" panose="02020603050405020304" pitchFamily="18" charset="0"/>
              </a:rPr>
              <a:t>1. Registering Products to Sell: Sellers can register products with detailed descriptions, images, and starting bids. Each product undergoes an automated verification process to ensure listings are accurate and legitimate.</a:t>
            </a:r>
          </a:p>
          <a:p>
            <a:pPr algn="just">
              <a:lnSpc>
                <a:spcPct val="150000"/>
              </a:lnSpc>
              <a:defRPr/>
            </a:pPr>
            <a:endParaRPr lang="en-US" sz="1700" dirty="0">
              <a:solidFill>
                <a:schemeClr val="bg1"/>
              </a:solidFill>
              <a:latin typeface="Times New Roman" panose="02020603050405020304" pitchFamily="18" charset="0"/>
              <a:cs typeface="Times New Roman" panose="02020603050405020304" pitchFamily="18" charset="0"/>
            </a:endParaRPr>
          </a:p>
          <a:p>
            <a:pPr algn="just">
              <a:lnSpc>
                <a:spcPct val="150000"/>
              </a:lnSpc>
              <a:defRPr/>
            </a:pPr>
            <a:r>
              <a:rPr lang="en-US" sz="1700" dirty="0">
                <a:solidFill>
                  <a:schemeClr val="bg1"/>
                </a:solidFill>
                <a:latin typeface="Times New Roman" panose="02020603050405020304" pitchFamily="18" charset="0"/>
                <a:cs typeface="Times New Roman" panose="02020603050405020304" pitchFamily="18" charset="0"/>
              </a:rPr>
              <a:t>2. Bidding on an Item: Buyers can participate in real-time bidding, with secure notifications on bid status and set maximum bid amounts. The system will provide fair and transparent bidding with a secure transaction framework.</a:t>
            </a:r>
          </a:p>
          <a:p>
            <a:pPr algn="just">
              <a:lnSpc>
                <a:spcPct val="150000"/>
              </a:lnSpc>
              <a:defRPr/>
            </a:pPr>
            <a:endParaRPr lang="en-US" sz="1700" dirty="0">
              <a:solidFill>
                <a:schemeClr val="bg1"/>
              </a:solidFill>
              <a:latin typeface="Times New Roman" panose="02020603050405020304" pitchFamily="18" charset="0"/>
              <a:cs typeface="Times New Roman" panose="02020603050405020304" pitchFamily="18" charset="0"/>
            </a:endParaRPr>
          </a:p>
          <a:p>
            <a:pPr algn="just">
              <a:lnSpc>
                <a:spcPct val="150000"/>
              </a:lnSpc>
              <a:defRPr/>
            </a:pPr>
            <a:r>
              <a:rPr lang="en-US" sz="1700" dirty="0">
                <a:solidFill>
                  <a:schemeClr val="bg1"/>
                </a:solidFill>
                <a:latin typeface="Times New Roman" panose="02020603050405020304" pitchFamily="18" charset="0"/>
                <a:cs typeface="Times New Roman" panose="02020603050405020304" pitchFamily="18" charset="0"/>
              </a:rPr>
              <a:t>3. </a:t>
            </a:r>
            <a:r>
              <a:rPr lang="en-IN" sz="1600" dirty="0">
                <a:solidFill>
                  <a:schemeClr val="bg1"/>
                </a:solidFill>
                <a:latin typeface="Times New Roman" panose="02020603050405020304" pitchFamily="18" charset="0"/>
                <a:cs typeface="Times New Roman" panose="02020603050405020304" pitchFamily="18" charset="0"/>
              </a:rPr>
              <a:t>Payment Module: Auctionnest integrates a secure payment system, supporting encrypted transactions and offering multiple payment methods to ensure safety and flexibility for users. Funds are held securely until both parties verify the completion of the transaction, fostering a reliable payment experience. And later followed by the customers review of the sellers.</a:t>
            </a:r>
          </a:p>
          <a:p>
            <a:pPr algn="just">
              <a:lnSpc>
                <a:spcPct val="150000"/>
              </a:lnSpc>
              <a:defRPr/>
            </a:pPr>
            <a:endParaRPr lang="en-US" sz="1700" dirty="0">
              <a:solidFill>
                <a:schemeClr val="bg1"/>
              </a:solidFill>
              <a:latin typeface="Times New Roman" panose="02020603050405020304" pitchFamily="18" charset="0"/>
              <a:cs typeface="Times New Roman" panose="02020603050405020304" pitchFamily="18" charset="0"/>
            </a:endParaRPr>
          </a:p>
          <a:p>
            <a:pPr algn="just">
              <a:lnSpc>
                <a:spcPct val="150000"/>
              </a:lnSpc>
              <a:defRPr/>
            </a:pPr>
            <a:r>
              <a:rPr lang="en-US" sz="1700" dirty="0">
                <a:solidFill>
                  <a:schemeClr val="bg1"/>
                </a:solidFill>
                <a:latin typeface="Times New Roman" panose="02020603050405020304" pitchFamily="18" charset="0"/>
                <a:cs typeface="Times New Roman" panose="02020603050405020304" pitchFamily="18" charset="0"/>
              </a:rPr>
              <a:t>Auctionnest emphasizes secure transactions through encrypted payments and a rigorous user verification process. The goal is to provide a safe environment akin to Facebook Marketplace, but with added safeguards that prioritize user trust, ensuring a smooth and protected auction experience for all participants.</a:t>
            </a:r>
            <a:endParaRPr lang="en-US" sz="1700" dirty="0">
              <a:solidFill>
                <a:schemeClr val="bg1"/>
              </a:solidFill>
              <a:latin typeface="Times New Roman" panose="02020603050405020304" pitchFamily="18" charset="0"/>
              <a:ea typeface="Clear Sans"/>
              <a:cs typeface="Times New Roman" panose="02020603050405020304" pitchFamily="18" charset="0"/>
              <a:sym typeface="Clear Sans"/>
              <a:hlinkClick r:id="rId8" action="ppaction://hlinksldjump">
                <a:extLst>
                  <a:ext uri="{A12FA001-AC4F-418D-AE19-62706E023703}">
                    <ahyp:hlinkClr xmlns:ahyp="http://schemas.microsoft.com/office/drawing/2018/hyperlinkcolor" val="tx"/>
                  </a:ext>
                </a:extLst>
              </a:hlinkClick>
            </a:endParaRPr>
          </a:p>
          <a:p>
            <a:pPr algn="just">
              <a:lnSpc>
                <a:spcPct val="150000"/>
              </a:lnSpc>
            </a:pPr>
            <a:endParaRPr lang="en-US" sz="1700" dirty="0"/>
          </a:p>
        </p:txBody>
      </p:sp>
      <p:sp>
        <p:nvSpPr>
          <p:cNvPr id="9" name="TextBox 8">
            <a:extLst>
              <a:ext uri="{FF2B5EF4-FFF2-40B4-BE49-F238E27FC236}">
                <a16:creationId xmlns:a16="http://schemas.microsoft.com/office/drawing/2014/main" id="{AB7EE867-98B6-4772-1DF0-48C4DF6373A7}"/>
              </a:ext>
            </a:extLst>
          </p:cNvPr>
          <p:cNvSpPr txBox="1"/>
          <p:nvPr/>
        </p:nvSpPr>
        <p:spPr>
          <a:xfrm>
            <a:off x="7391400" y="876300"/>
            <a:ext cx="10287000"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bg1"/>
                </a:solidFill>
                <a:effectLst/>
                <a:latin typeface="Times New Roman" panose="02020603050405020304" pitchFamily="18" charset="0"/>
                <a:ea typeface="+mn-ea"/>
                <a:cs typeface="Times New Roman" panose="02020603050405020304" pitchFamily="18" charset="0"/>
              </a:rPr>
              <a:t>Option 1. Design three parts of an Auction Site: Registering products to sell, Bidding on an item, </a:t>
            </a:r>
            <a:r>
              <a:rPr lang="en-US" sz="2400" b="1" dirty="0">
                <a:solidFill>
                  <a:schemeClr val="bg1"/>
                </a:solidFill>
                <a:latin typeface="Times New Roman" panose="02020603050405020304" pitchFamily="18" charset="0"/>
                <a:cs typeface="Times New Roman" panose="02020603050405020304" pitchFamily="18" charset="0"/>
              </a:rPr>
              <a:t>Payment Module</a:t>
            </a:r>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504552" y="6659138"/>
            <a:ext cx="4524545" cy="3627862"/>
          </a:xfrm>
          <a:custGeom>
            <a:avLst/>
            <a:gdLst/>
            <a:ahLst/>
            <a:cxnLst/>
            <a:rect l="l" t="t" r="r" b="b"/>
            <a:pathLst>
              <a:path w="4524545" h="3627862">
                <a:moveTo>
                  <a:pt x="0" y="0"/>
                </a:moveTo>
                <a:lnTo>
                  <a:pt x="4524545" y="0"/>
                </a:lnTo>
                <a:lnTo>
                  <a:pt x="4524545" y="3627862"/>
                </a:lnTo>
                <a:lnTo>
                  <a:pt x="0" y="3627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8763" y="647700"/>
            <a:ext cx="14418736" cy="859210"/>
          </a:xfrm>
          <a:prstGeom prst="rect">
            <a:avLst/>
          </a:prstGeom>
        </p:spPr>
        <p:txBody>
          <a:bodyPr wrap="square" lIns="0" tIns="0" rIns="0" bIns="0" rtlCol="0" anchor="t">
            <a:spAutoFit/>
          </a:bodyPr>
          <a:lstStyle/>
          <a:p>
            <a:pPr algn="l">
              <a:lnSpc>
                <a:spcPts val="6719"/>
              </a:lnSpc>
            </a:pPr>
            <a:r>
              <a:rPr lang="en-US" sz="6399" b="1" dirty="0">
                <a:solidFill>
                  <a:srgbClr val="31356E"/>
                </a:solidFill>
                <a:latin typeface="Times New Roman" panose="02020603050405020304" pitchFamily="18" charset="0"/>
                <a:ea typeface="Clear Sans Bold"/>
                <a:cs typeface="Times New Roman" panose="02020603050405020304" pitchFamily="18" charset="0"/>
                <a:sym typeface="Clear Sans Bold"/>
              </a:rPr>
              <a:t>Review of System Design Document</a:t>
            </a:r>
          </a:p>
        </p:txBody>
      </p:sp>
      <p:sp>
        <p:nvSpPr>
          <p:cNvPr id="4" name="TextBox 4"/>
          <p:cNvSpPr txBox="1"/>
          <p:nvPr/>
        </p:nvSpPr>
        <p:spPr>
          <a:xfrm>
            <a:off x="218763" y="1346378"/>
            <a:ext cx="17040537" cy="7982378"/>
          </a:xfrm>
          <a:prstGeom prst="rect">
            <a:avLst/>
          </a:prstGeom>
        </p:spPr>
        <p:txBody>
          <a:bodyPr lIns="0" tIns="0" rIns="0" bIns="0" rtlCol="0" anchor="t">
            <a:spAutoFit/>
          </a:bodyPr>
          <a:lstStyle/>
          <a:p>
            <a:pPr algn="just">
              <a:lnSpc>
                <a:spcPct val="150000"/>
              </a:lnSpc>
              <a:spcBef>
                <a:spcPct val="0"/>
              </a:spcBef>
            </a:pPr>
            <a:endParaRPr lang="en-US" sz="3500" dirty="0">
              <a:solidFill>
                <a:srgbClr val="31356E"/>
              </a:solidFill>
              <a:latin typeface="Times New Roman" panose="02020603050405020304" pitchFamily="18" charset="0"/>
              <a:ea typeface="Clear Sans"/>
              <a:cs typeface="Times New Roman" panose="02020603050405020304" pitchFamily="18" charset="0"/>
              <a:sym typeface="Clear Sans"/>
            </a:endParaRPr>
          </a:p>
          <a:p>
            <a:pPr algn="just">
              <a:lnSpc>
                <a:spcPct val="150000"/>
              </a:lnSpc>
              <a:spcBef>
                <a:spcPct val="0"/>
              </a:spcBef>
            </a:pPr>
            <a:r>
              <a:rPr lang="en-US" sz="3500" dirty="0">
                <a:solidFill>
                  <a:srgbClr val="31356E"/>
                </a:solidFill>
                <a:latin typeface="Times New Roman" panose="02020603050405020304" pitchFamily="18" charset="0"/>
                <a:ea typeface="Clear Sans"/>
                <a:cs typeface="Times New Roman" panose="02020603050405020304" pitchFamily="18" charset="0"/>
                <a:sym typeface="Clear Sans"/>
              </a:rPr>
              <a:t>The system design document for Auctionnest provides a comprehensive outline of the technical and functional components required for a secure and reliable online auction platform. It uses a structured approach to present the project’s vision, core functionalities, architectural layout, data model, and user interface design. The document includes detailed diagrams, use cases, and data flow models that serve as vital references for all stakeholders, ensuring a shared understanding of system requirements and implementation pathways. By detailing each aspect of the application, this document supports effective project planning and coordination, aligning the development team and guiding them toward achieving the project objectives for Auctionnest.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txBody>
          <a:bodyPr/>
          <a:lstStyle/>
          <a:p>
            <a:endParaRPr lang="en-US"/>
          </a:p>
        </p:txBody>
      </p:sp>
      <p:sp>
        <p:nvSpPr>
          <p:cNvPr id="3" name="TextBox 3"/>
          <p:cNvSpPr txBox="1"/>
          <p:nvPr/>
        </p:nvSpPr>
        <p:spPr>
          <a:xfrm>
            <a:off x="7086600" y="800100"/>
            <a:ext cx="9162237" cy="649858"/>
          </a:xfrm>
          <a:prstGeom prst="rect">
            <a:avLst/>
          </a:prstGeom>
        </p:spPr>
        <p:txBody>
          <a:bodyPr lIns="0" tIns="0" rIns="0" bIns="0" rtlCol="0" anchor="t">
            <a:spAutoFit/>
          </a:bodyPr>
          <a:lstStyle/>
          <a:p>
            <a:pPr algn="l">
              <a:lnSpc>
                <a:spcPts val="4060"/>
              </a:lnSpc>
            </a:pPr>
            <a:r>
              <a:rPr lang="en-US" sz="8500" dirty="0">
                <a:solidFill>
                  <a:srgbClr val="2B4B82"/>
                </a:solidFill>
                <a:latin typeface="Times New Roman" panose="02020603050405020304" pitchFamily="18" charset="0"/>
                <a:ea typeface="Clear Sans"/>
                <a:cs typeface="Times New Roman" panose="02020603050405020304" pitchFamily="18" charset="0"/>
                <a:sym typeface="Clear Sans"/>
              </a:rPr>
              <a:t>Project Scope</a:t>
            </a:r>
          </a:p>
        </p:txBody>
      </p:sp>
      <p:sp>
        <p:nvSpPr>
          <p:cNvPr id="5" name="TextBox 4">
            <a:extLst>
              <a:ext uri="{FF2B5EF4-FFF2-40B4-BE49-F238E27FC236}">
                <a16:creationId xmlns:a16="http://schemas.microsoft.com/office/drawing/2014/main" id="{5D10E2E9-F99F-627E-1658-7C101B2A0BFF}"/>
              </a:ext>
            </a:extLst>
          </p:cNvPr>
          <p:cNvSpPr txBox="1"/>
          <p:nvPr/>
        </p:nvSpPr>
        <p:spPr>
          <a:xfrm>
            <a:off x="7069935" y="1866900"/>
            <a:ext cx="10608465" cy="7626831"/>
          </a:xfrm>
          <a:prstGeom prst="rect">
            <a:avLst/>
          </a:prstGeom>
          <a:noFill/>
        </p:spPr>
        <p:txBody>
          <a:bodyPr wrap="square" rtlCol="0">
            <a:spAutoFit/>
          </a:bodyPr>
          <a:lstStyle/>
          <a:p>
            <a:pPr algn="just">
              <a:lnSpc>
                <a:spcPct val="150000"/>
              </a:lnSpc>
            </a:pPr>
            <a:r>
              <a:rPr lang="en-IN" sz="3000" dirty="0">
                <a:latin typeface="Times New Roman" panose="02020603050405020304" pitchFamily="18" charset="0"/>
                <a:cs typeface="Times New Roman" panose="02020603050405020304" pitchFamily="18" charset="0"/>
              </a:rPr>
              <a:t>The </a:t>
            </a:r>
            <a:r>
              <a:rPr lang="en-IN" sz="3000" i="1" dirty="0">
                <a:latin typeface="Times New Roman" panose="02020603050405020304" pitchFamily="18" charset="0"/>
                <a:cs typeface="Times New Roman" panose="02020603050405020304" pitchFamily="18" charset="0"/>
              </a:rPr>
              <a:t>Auctionnest</a:t>
            </a:r>
            <a:r>
              <a:rPr lang="en-IN" sz="3000" dirty="0">
                <a:latin typeface="Times New Roman" panose="02020603050405020304" pitchFamily="18" charset="0"/>
                <a:cs typeface="Times New Roman" panose="02020603050405020304" pitchFamily="18" charset="0"/>
              </a:rPr>
              <a:t> platform will enable users to securely participate in online auctions, providing a safe environment for both buying and selling. Key features include streamlined product registration, an intuitive bidding system, and a robust review system for sellers, which promotes trust and transparency. With a focus on secure transactions, encrypted payment options, and strict user verification, </a:t>
            </a:r>
            <a:r>
              <a:rPr lang="en-IN" sz="3000" i="1" dirty="0">
                <a:latin typeface="Times New Roman" panose="02020603050405020304" pitchFamily="18" charset="0"/>
                <a:cs typeface="Times New Roman" panose="02020603050405020304" pitchFamily="18" charset="0"/>
              </a:rPr>
              <a:t>Auctionnest</a:t>
            </a:r>
            <a:r>
              <a:rPr lang="en-IN" sz="3000" dirty="0">
                <a:latin typeface="Times New Roman" panose="02020603050405020304" pitchFamily="18" charset="0"/>
                <a:cs typeface="Times New Roman" panose="02020603050405020304" pitchFamily="18" charset="0"/>
              </a:rPr>
              <a:t> aims to create a trusted online marketplace where users can confidently engage in auctions. This platform offers a comprehensive solution for secure and reliable online auctions, fostering a fraud-free community for both buyers and sellers.</a:t>
            </a:r>
            <a:endParaRPr 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738476" y="292890"/>
            <a:ext cx="11377323" cy="782265"/>
          </a:xfrm>
          <a:prstGeom prst="rect">
            <a:avLst/>
          </a:prstGeom>
        </p:spPr>
        <p:txBody>
          <a:bodyPr wrap="square" lIns="0" tIns="0" rIns="0" bIns="0" rtlCol="0" anchor="t">
            <a:spAutoFit/>
          </a:bodyPr>
          <a:lstStyle/>
          <a:p>
            <a:pPr algn="l">
              <a:lnSpc>
                <a:spcPts val="6145"/>
              </a:lnSpc>
            </a:pPr>
            <a:r>
              <a:rPr lang="en-US" sz="5853" b="1" dirty="0">
                <a:solidFill>
                  <a:srgbClr val="2B4B82"/>
                </a:solidFill>
                <a:latin typeface="Clear Sans Bold"/>
                <a:ea typeface="Clear Sans Bold"/>
                <a:cs typeface="Clear Sans Bold"/>
                <a:sym typeface="Clear Sans Bold"/>
              </a:rPr>
              <a:t>Review Modules of the System</a:t>
            </a:r>
          </a:p>
        </p:txBody>
      </p:sp>
      <p:graphicFrame>
        <p:nvGraphicFramePr>
          <p:cNvPr id="3" name="Table 3"/>
          <p:cNvGraphicFramePr>
            <a:graphicFrameLocks noGrp="1"/>
          </p:cNvGraphicFramePr>
          <p:nvPr>
            <p:extLst>
              <p:ext uri="{D42A27DB-BD31-4B8C-83A1-F6EECF244321}">
                <p14:modId xmlns:p14="http://schemas.microsoft.com/office/powerpoint/2010/main" val="4037444556"/>
              </p:ext>
            </p:extLst>
          </p:nvPr>
        </p:nvGraphicFramePr>
        <p:xfrm>
          <a:off x="676199" y="1257300"/>
          <a:ext cx="15491208" cy="8657233"/>
        </p:xfrm>
        <a:graphic>
          <a:graphicData uri="http://schemas.openxmlformats.org/drawingml/2006/table">
            <a:tbl>
              <a:tblPr/>
              <a:tblGrid>
                <a:gridCol w="5163736">
                  <a:extLst>
                    <a:ext uri="{9D8B030D-6E8A-4147-A177-3AD203B41FA5}">
                      <a16:colId xmlns:a16="http://schemas.microsoft.com/office/drawing/2014/main" val="20000"/>
                    </a:ext>
                  </a:extLst>
                </a:gridCol>
                <a:gridCol w="5163736">
                  <a:extLst>
                    <a:ext uri="{9D8B030D-6E8A-4147-A177-3AD203B41FA5}">
                      <a16:colId xmlns:a16="http://schemas.microsoft.com/office/drawing/2014/main" val="20001"/>
                    </a:ext>
                  </a:extLst>
                </a:gridCol>
                <a:gridCol w="5163736">
                  <a:extLst>
                    <a:ext uri="{9D8B030D-6E8A-4147-A177-3AD203B41FA5}">
                      <a16:colId xmlns:a16="http://schemas.microsoft.com/office/drawing/2014/main" val="20002"/>
                    </a:ext>
                  </a:extLst>
                </a:gridCol>
              </a:tblGrid>
              <a:tr h="3272068">
                <a:tc>
                  <a:txBody>
                    <a:bodyPr/>
                    <a:lstStyle/>
                    <a:p>
                      <a:pPr algn="just">
                        <a:lnSpc>
                          <a:spcPct val="150000"/>
                        </a:lnSpc>
                      </a:pPr>
                      <a:r>
                        <a:rPr lang="en-IN" b="1" dirty="0">
                          <a:solidFill>
                            <a:schemeClr val="tx1"/>
                          </a:solidFill>
                          <a:latin typeface="Times New Roman" panose="02020603050405020304" pitchFamily="18" charset="0"/>
                          <a:cs typeface="Times New Roman" panose="02020603050405020304" pitchFamily="18" charset="0"/>
                        </a:rPr>
                        <a:t>Registration Module:</a:t>
                      </a:r>
                      <a:endParaRPr lang="en-IN"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Ensures secure user sign-up by validating email, phone number, and identity documents to establish user credibility.</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Provides an intuitive and streamlined onboarding experience, making it easy for new users to register and start participating in auctions.</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Collects essential information with user consent, following strict privacy standards to protect personal data.</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Stores user profiles securely, enabling personalized recommendations and ensuring all interactions are traceable and secure.</a:t>
                      </a: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just">
                        <a:lnSpc>
                          <a:spcPct val="150000"/>
                        </a:lnSpc>
                      </a:pPr>
                      <a:r>
                        <a:rPr lang="en-IN" b="1" dirty="0">
                          <a:solidFill>
                            <a:schemeClr val="tx1"/>
                          </a:solidFill>
                          <a:latin typeface="Times New Roman" panose="02020603050405020304" pitchFamily="18" charset="0"/>
                          <a:cs typeface="Times New Roman" panose="02020603050405020304" pitchFamily="18" charset="0"/>
                        </a:rPr>
                        <a:t>Auction and Bidding Module:</a:t>
                      </a:r>
                      <a:endParaRPr lang="en-IN"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Allows users to register items for sale, including detailed descriptions, images, and initial bid settings, with secure moderation.</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Provides real-time bidding features, enabling users to place, view, and monitor bids with immediate status updates and notifications.</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Supports automated bidding options, allowing users to set maximum bid amounts and receive updates on their bidding status.</a:t>
                      </a:r>
                    </a:p>
                    <a:p>
                      <a:pPr algn="just">
                        <a:lnSpc>
                          <a:spcPct val="150000"/>
                        </a:lnSpc>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Ensures seamless access and bidding capabilities across multiple devices, allowing users to participate in auctions from anywhere.</a:t>
                      </a: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nSpc>
                          <a:spcPct val="150000"/>
                        </a:lnSpc>
                      </a:pPr>
                      <a:r>
                        <a:rPr lang="en-IN" sz="1800" b="1" dirty="0">
                          <a:solidFill>
                            <a:schemeClr val="tx1"/>
                          </a:solidFill>
                          <a:latin typeface="Times New Roman" panose="02020603050405020304" pitchFamily="18" charset="0"/>
                          <a:cs typeface="Times New Roman" panose="02020603050405020304" pitchFamily="18" charset="0"/>
                        </a:rPr>
                        <a:t>Payment Module:</a:t>
                      </a: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Integrates an encrypted payment gateway, ensuring secure transactions between buyers and sellers and supporting various payment methods.</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Holds funds in escrow until both parties confirm transaction completion, enhancing user trust and reducing fraud risks.</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Offers payment flexibility, allowing users to choose best method suited to their needs while safeguarding financial information.</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Provides transaction history and payment verification, enabling transparent records and reducing potential payment disputes.</a:t>
                      </a: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2976332">
                <a:tc>
                  <a:txBody>
                    <a:bodyPr/>
                    <a:lstStyle/>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a:off x="14597115" y="7060169"/>
            <a:ext cx="3020782" cy="3122989"/>
          </a:xfrm>
          <a:custGeom>
            <a:avLst/>
            <a:gdLst/>
            <a:ahLst/>
            <a:cxnLst/>
            <a:rect l="l" t="t" r="r" b="b"/>
            <a:pathLst>
              <a:path w="3020782" h="3122989">
                <a:moveTo>
                  <a:pt x="0" y="0"/>
                </a:moveTo>
                <a:lnTo>
                  <a:pt x="3020782" y="0"/>
                </a:lnTo>
                <a:lnTo>
                  <a:pt x="3020782" y="3122990"/>
                </a:lnTo>
                <a:lnTo>
                  <a:pt x="0" y="3122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325600" y="7200900"/>
            <a:ext cx="3187102" cy="2430273"/>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57200" y="266700"/>
            <a:ext cx="14614644" cy="1231106"/>
          </a:xfrm>
          <a:prstGeom prst="rect">
            <a:avLst/>
          </a:prstGeom>
        </p:spPr>
        <p:txBody>
          <a:bodyPr wrap="square" lIns="0" tIns="0" rIns="0" bIns="0" rtlCol="0" anchor="t">
            <a:spAutoFit/>
          </a:bodyPr>
          <a:lstStyle/>
          <a:p>
            <a:pPr algn="l">
              <a:lnSpc>
                <a:spcPts val="9600"/>
              </a:lnSpc>
            </a:pPr>
            <a:r>
              <a:rPr lang="en-US" sz="8000" b="1" dirty="0">
                <a:solidFill>
                  <a:srgbClr val="F7B4A7"/>
                </a:solidFill>
                <a:latin typeface="Clear Sans Bold"/>
                <a:ea typeface="Clear Sans Bold"/>
                <a:cs typeface="Clear Sans Bold"/>
                <a:sym typeface="Clear Sans Bold"/>
              </a:rPr>
              <a:t>Review User Interface Design</a:t>
            </a:r>
          </a:p>
        </p:txBody>
      </p:sp>
      <p:sp>
        <p:nvSpPr>
          <p:cNvPr id="4" name="TextBox 3">
            <a:extLst>
              <a:ext uri="{FF2B5EF4-FFF2-40B4-BE49-F238E27FC236}">
                <a16:creationId xmlns:a16="http://schemas.microsoft.com/office/drawing/2014/main" id="{1D1AE838-1894-95BF-9A5A-BE088F64FC8E}"/>
              </a:ext>
            </a:extLst>
          </p:cNvPr>
          <p:cNvSpPr txBox="1"/>
          <p:nvPr/>
        </p:nvSpPr>
        <p:spPr>
          <a:xfrm>
            <a:off x="457200" y="1866900"/>
            <a:ext cx="13716000" cy="8156785"/>
          </a:xfrm>
          <a:prstGeom prst="rect">
            <a:avLst/>
          </a:prstGeom>
          <a:noFill/>
        </p:spPr>
        <p:txBody>
          <a:bodyPr wrap="square" rtlCol="0">
            <a:spAutoFit/>
          </a:bodyPr>
          <a:lstStyle/>
          <a:p>
            <a:pPr algn="just">
              <a:lnSpc>
                <a:spcPct val="150000"/>
              </a:lnSpc>
            </a:pPr>
            <a:r>
              <a:rPr lang="en-IN" sz="2200" dirty="0">
                <a:solidFill>
                  <a:schemeClr val="bg1"/>
                </a:solidFill>
                <a:latin typeface="Times New Roman" panose="02020603050405020304" pitchFamily="18" charset="0"/>
                <a:cs typeface="Times New Roman" panose="02020603050405020304" pitchFamily="18" charset="0"/>
              </a:rPr>
              <a:t>The </a:t>
            </a:r>
            <a:r>
              <a:rPr lang="en-IN" sz="2200" i="1" dirty="0">
                <a:solidFill>
                  <a:schemeClr val="bg1"/>
                </a:solidFill>
                <a:latin typeface="Times New Roman" panose="02020603050405020304" pitchFamily="18" charset="0"/>
                <a:cs typeface="Times New Roman" panose="02020603050405020304" pitchFamily="18" charset="0"/>
              </a:rPr>
              <a:t>Auctionnest</a:t>
            </a:r>
            <a:r>
              <a:rPr lang="en-IN" sz="2200" dirty="0">
                <a:solidFill>
                  <a:schemeClr val="bg1"/>
                </a:solidFill>
                <a:latin typeface="Times New Roman" panose="02020603050405020304" pitchFamily="18" charset="0"/>
                <a:cs typeface="Times New Roman" panose="02020603050405020304" pitchFamily="18" charset="0"/>
              </a:rPr>
              <a:t> UI is designed for a seamless, user-friendly experience, enabling secure user authentication, efficient auction navigation, and intuitive item management.</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Login Page</a:t>
            </a:r>
            <a:r>
              <a:rPr lang="en-IN" sz="2200" dirty="0">
                <a:solidFill>
                  <a:schemeClr val="bg1"/>
                </a:solidFill>
                <a:latin typeface="Times New Roman" panose="02020603050405020304" pitchFamily="18" charset="0"/>
                <a:cs typeface="Times New Roman" panose="02020603050405020304" pitchFamily="18" charset="0"/>
              </a:rPr>
              <a:t>: Features secure user authentication with "Login" and "Sign Up" options to ensure a personalized, protected experience for all users.</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Home Page</a:t>
            </a:r>
            <a:r>
              <a:rPr lang="en-IN" sz="2200" dirty="0">
                <a:solidFill>
                  <a:schemeClr val="bg1"/>
                </a:solidFill>
                <a:latin typeface="Times New Roman" panose="02020603050405020304" pitchFamily="18" charset="0"/>
                <a:cs typeface="Times New Roman" panose="02020603050405020304" pitchFamily="18" charset="0"/>
              </a:rPr>
              <a:t>: Displays the </a:t>
            </a:r>
            <a:r>
              <a:rPr lang="en-IN" sz="2200" i="1" dirty="0">
                <a:solidFill>
                  <a:schemeClr val="bg1"/>
                </a:solidFill>
                <a:latin typeface="Times New Roman" panose="02020603050405020304" pitchFamily="18" charset="0"/>
                <a:cs typeface="Times New Roman" panose="02020603050405020304" pitchFamily="18" charset="0"/>
              </a:rPr>
              <a:t>Auctionnest</a:t>
            </a:r>
            <a:r>
              <a:rPr lang="en-IN" sz="2200" dirty="0">
                <a:solidFill>
                  <a:schemeClr val="bg1"/>
                </a:solidFill>
                <a:latin typeface="Times New Roman" panose="02020603050405020304" pitchFamily="18" charset="0"/>
                <a:cs typeface="Times New Roman" panose="02020603050405020304" pitchFamily="18" charset="0"/>
              </a:rPr>
              <a:t> logo and quick-access options for "Buy," "Sell," and "Auction." This layout allows users to easily navigate to their desired sections.</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Auction and Bidder Page</a:t>
            </a:r>
            <a:r>
              <a:rPr lang="en-IN" sz="2200" dirty="0">
                <a:solidFill>
                  <a:schemeClr val="bg1"/>
                </a:solidFill>
                <a:latin typeface="Times New Roman" panose="02020603050405020304" pitchFamily="18" charset="0"/>
                <a:cs typeface="Times New Roman" panose="02020603050405020304" pitchFamily="18" charset="0"/>
              </a:rPr>
              <a:t>: If users select "Auction" or "Buy," they are directed to the Bidder Page, displaying items available for bidding or purchase with item details, current bid amounts, and a place-bid option.</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Seller Page</a:t>
            </a:r>
            <a:r>
              <a:rPr lang="en-IN" sz="2200" dirty="0">
                <a:solidFill>
                  <a:schemeClr val="bg1"/>
                </a:solidFill>
                <a:latin typeface="Times New Roman" panose="02020603050405020304" pitchFamily="18" charset="0"/>
                <a:cs typeface="Times New Roman" panose="02020603050405020304" pitchFamily="18" charset="0"/>
              </a:rPr>
              <a:t>: Clicking "Sell" directs users to a dedicated page to register items for sale. Sellers can provide item details, images, and starting bid prices.</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Cart and Inventory Management</a:t>
            </a:r>
            <a:r>
              <a:rPr lang="en-IN" sz="2200" dirty="0">
                <a:solidFill>
                  <a:schemeClr val="bg1"/>
                </a:solidFill>
                <a:latin typeface="Times New Roman" panose="02020603050405020304" pitchFamily="18" charset="0"/>
                <a:cs typeface="Times New Roman" panose="02020603050405020304" pitchFamily="18" charset="0"/>
              </a:rPr>
              <a:t>: A cart page allows users to view items they have added for purchase, integrating inventory management features to track purchased items and show current auction statuses.</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Payment Module</a:t>
            </a:r>
            <a:r>
              <a:rPr lang="en-IN" sz="2200" dirty="0">
                <a:solidFill>
                  <a:schemeClr val="bg1"/>
                </a:solidFill>
                <a:latin typeface="Times New Roman" panose="02020603050405020304" pitchFamily="18" charset="0"/>
                <a:cs typeface="Times New Roman" panose="02020603050405020304" pitchFamily="18" charset="0"/>
              </a:rPr>
              <a:t>: Provides a secure payment gateway, supporting various payment methods and offering an escrow system to ensure safe transactions.</a:t>
            </a:r>
          </a:p>
          <a:p>
            <a:pPr marL="457200" indent="-457200" algn="just">
              <a:lnSpc>
                <a:spcPct val="150000"/>
              </a:lnSpc>
              <a:buFont typeface="+mj-lt"/>
              <a:buAutoNum type="arabicPeriod"/>
            </a:pPr>
            <a:r>
              <a:rPr lang="en-IN" sz="2200" b="1" dirty="0">
                <a:solidFill>
                  <a:schemeClr val="bg1"/>
                </a:solidFill>
                <a:latin typeface="Times New Roman" panose="02020603050405020304" pitchFamily="18" charset="0"/>
                <a:cs typeface="Times New Roman" panose="02020603050405020304" pitchFamily="18" charset="0"/>
              </a:rPr>
              <a:t>Responsive Design</a:t>
            </a:r>
            <a:r>
              <a:rPr lang="en-IN" sz="2200" dirty="0">
                <a:solidFill>
                  <a:schemeClr val="bg1"/>
                </a:solidFill>
                <a:latin typeface="Times New Roman" panose="02020603050405020304" pitchFamily="18" charset="0"/>
                <a:cs typeface="Times New Roman" panose="02020603050405020304" pitchFamily="18" charset="0"/>
              </a:rPr>
              <a:t>: Optimized for desktop, tablet, and mobile, ensuring a consistent experience across all devices.</a:t>
            </a:r>
          </a:p>
          <a:p>
            <a:pPr algn="just">
              <a:lnSpc>
                <a:spcPct val="150000"/>
              </a:lnSpc>
            </a:pPr>
            <a:endParaRPr lang="en-US" sz="2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563A5-BB90-993F-5B7E-8A23E518829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4847716-5C58-278A-CDFB-864E1B386BB0}"/>
              </a:ext>
            </a:extLst>
          </p:cNvPr>
          <p:cNvSpPr txBox="1"/>
          <p:nvPr/>
        </p:nvSpPr>
        <p:spPr>
          <a:xfrm>
            <a:off x="990600" y="473293"/>
            <a:ext cx="9605813" cy="1008659"/>
          </a:xfrm>
          <a:prstGeom prst="rect">
            <a:avLst/>
          </a:prstGeom>
        </p:spPr>
        <p:txBody>
          <a:bodyPr lIns="0" tIns="0" rIns="0" bIns="0" rtlCol="0" anchor="t">
            <a:spAutoFit/>
          </a:bodyPr>
          <a:lstStyle/>
          <a:p>
            <a:pPr algn="l">
              <a:lnSpc>
                <a:spcPts val="7520"/>
              </a:lnSpc>
            </a:pPr>
            <a:r>
              <a:rPr lang="en-US" sz="8000" b="1" spc="-88" dirty="0">
                <a:solidFill>
                  <a:srgbClr val="2B4B82"/>
                </a:solidFill>
                <a:latin typeface="Clear Sans Bold"/>
                <a:ea typeface="Clear Sans Bold"/>
                <a:cs typeface="Clear Sans Bold"/>
                <a:sym typeface="Clear Sans Bold"/>
              </a:rPr>
              <a:t>Review Data Flow</a:t>
            </a:r>
          </a:p>
        </p:txBody>
      </p:sp>
      <p:sp>
        <p:nvSpPr>
          <p:cNvPr id="9" name="TextBox 8">
            <a:extLst>
              <a:ext uri="{FF2B5EF4-FFF2-40B4-BE49-F238E27FC236}">
                <a16:creationId xmlns:a16="http://schemas.microsoft.com/office/drawing/2014/main" id="{13278083-F7E2-1569-F29F-289C616A54FD}"/>
              </a:ext>
            </a:extLst>
          </p:cNvPr>
          <p:cNvSpPr txBox="1"/>
          <p:nvPr/>
        </p:nvSpPr>
        <p:spPr>
          <a:xfrm>
            <a:off x="685800" y="3089353"/>
            <a:ext cx="2819400" cy="400110"/>
          </a:xfrm>
          <a:prstGeom prst="rect">
            <a:avLst/>
          </a:prstGeom>
          <a:noFill/>
        </p:spPr>
        <p:txBody>
          <a:bodyPr wrap="square" rtlCol="0">
            <a:spAutoFit/>
          </a:bodyPr>
          <a:lstStyle/>
          <a:p>
            <a:r>
              <a:rPr lang="en-US" sz="2000" b="1" dirty="0"/>
              <a:t>Data Flow Level 0 :</a:t>
            </a:r>
          </a:p>
        </p:txBody>
      </p:sp>
      <p:pic>
        <p:nvPicPr>
          <p:cNvPr id="11" name="Picture 10" descr="A diagram of a auction&#10;&#10;Description automatically generated">
            <a:extLst>
              <a:ext uri="{FF2B5EF4-FFF2-40B4-BE49-F238E27FC236}">
                <a16:creationId xmlns:a16="http://schemas.microsoft.com/office/drawing/2014/main" id="{8E9415AD-3601-E7F9-BD33-BDE649B64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619500"/>
            <a:ext cx="6800850" cy="5119261"/>
          </a:xfrm>
          <a:prstGeom prst="rect">
            <a:avLst/>
          </a:prstGeom>
        </p:spPr>
      </p:pic>
      <p:sp>
        <p:nvSpPr>
          <p:cNvPr id="12" name="TextBox 11">
            <a:extLst>
              <a:ext uri="{FF2B5EF4-FFF2-40B4-BE49-F238E27FC236}">
                <a16:creationId xmlns:a16="http://schemas.microsoft.com/office/drawing/2014/main" id="{28BE32C4-6B8A-8A09-3A70-5705D9A868FC}"/>
              </a:ext>
            </a:extLst>
          </p:cNvPr>
          <p:cNvSpPr txBox="1"/>
          <p:nvPr/>
        </p:nvSpPr>
        <p:spPr>
          <a:xfrm>
            <a:off x="8541913" y="3212414"/>
            <a:ext cx="2819400" cy="400110"/>
          </a:xfrm>
          <a:prstGeom prst="rect">
            <a:avLst/>
          </a:prstGeom>
          <a:noFill/>
        </p:spPr>
        <p:txBody>
          <a:bodyPr wrap="square" rtlCol="0">
            <a:spAutoFit/>
          </a:bodyPr>
          <a:lstStyle/>
          <a:p>
            <a:r>
              <a:rPr lang="en-US" sz="2000" b="1" dirty="0"/>
              <a:t>Data Flow Level 1 :</a:t>
            </a:r>
          </a:p>
        </p:txBody>
      </p:sp>
      <p:pic>
        <p:nvPicPr>
          <p:cNvPr id="14" name="Picture 13" descr="A diagram of a diagram&#10;&#10;Description automatically generated">
            <a:extLst>
              <a:ext uri="{FF2B5EF4-FFF2-40B4-BE49-F238E27FC236}">
                <a16:creationId xmlns:a16="http://schemas.microsoft.com/office/drawing/2014/main" id="{9708BCF5-49F8-CB79-6ED2-0AEBB480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3731924"/>
            <a:ext cx="9605813" cy="5006837"/>
          </a:xfrm>
          <a:prstGeom prst="rect">
            <a:avLst/>
          </a:prstGeom>
        </p:spPr>
      </p:pic>
      <p:sp>
        <p:nvSpPr>
          <p:cNvPr id="15" name="Rectangle 14">
            <a:extLst>
              <a:ext uri="{FF2B5EF4-FFF2-40B4-BE49-F238E27FC236}">
                <a16:creationId xmlns:a16="http://schemas.microsoft.com/office/drawing/2014/main" id="{A027893A-AA95-6AAC-3CB1-BD6406CDC684}"/>
              </a:ext>
            </a:extLst>
          </p:cNvPr>
          <p:cNvSpPr/>
          <p:nvPr/>
        </p:nvSpPr>
        <p:spPr>
          <a:xfrm>
            <a:off x="533400" y="2857500"/>
            <a:ext cx="7086600" cy="6248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339F68-2632-66B3-FEF1-76DA08B8D806}"/>
              </a:ext>
            </a:extLst>
          </p:cNvPr>
          <p:cNvSpPr/>
          <p:nvPr/>
        </p:nvSpPr>
        <p:spPr>
          <a:xfrm>
            <a:off x="8305800" y="2933700"/>
            <a:ext cx="9802592" cy="6096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63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BFA42-C7DA-C395-D706-8AA016EE2AC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59E8FBFD-1B82-D992-9543-9FB6E4199C75}"/>
              </a:ext>
            </a:extLst>
          </p:cNvPr>
          <p:cNvSpPr txBox="1"/>
          <p:nvPr/>
        </p:nvSpPr>
        <p:spPr>
          <a:xfrm>
            <a:off x="990600" y="473293"/>
            <a:ext cx="9605813" cy="1008659"/>
          </a:xfrm>
          <a:prstGeom prst="rect">
            <a:avLst/>
          </a:prstGeom>
        </p:spPr>
        <p:txBody>
          <a:bodyPr lIns="0" tIns="0" rIns="0" bIns="0" rtlCol="0" anchor="t">
            <a:spAutoFit/>
          </a:bodyPr>
          <a:lstStyle/>
          <a:p>
            <a:pPr algn="l">
              <a:lnSpc>
                <a:spcPts val="7520"/>
              </a:lnSpc>
            </a:pPr>
            <a:r>
              <a:rPr lang="en-US" sz="8000" b="1" spc="-88" dirty="0">
                <a:solidFill>
                  <a:srgbClr val="2B4B82"/>
                </a:solidFill>
                <a:latin typeface="Clear Sans Bold"/>
                <a:ea typeface="Clear Sans Bold"/>
                <a:cs typeface="Clear Sans Bold"/>
                <a:sym typeface="Clear Sans Bold"/>
              </a:rPr>
              <a:t>Review Data Flow</a:t>
            </a:r>
          </a:p>
        </p:txBody>
      </p:sp>
      <p:sp>
        <p:nvSpPr>
          <p:cNvPr id="9" name="TextBox 8">
            <a:extLst>
              <a:ext uri="{FF2B5EF4-FFF2-40B4-BE49-F238E27FC236}">
                <a16:creationId xmlns:a16="http://schemas.microsoft.com/office/drawing/2014/main" id="{DE218914-1EBD-06FF-9F04-AE2CE259CE26}"/>
              </a:ext>
            </a:extLst>
          </p:cNvPr>
          <p:cNvSpPr txBox="1"/>
          <p:nvPr/>
        </p:nvSpPr>
        <p:spPr>
          <a:xfrm>
            <a:off x="685800" y="2831846"/>
            <a:ext cx="2819400" cy="400110"/>
          </a:xfrm>
          <a:prstGeom prst="rect">
            <a:avLst/>
          </a:prstGeom>
          <a:noFill/>
        </p:spPr>
        <p:txBody>
          <a:bodyPr wrap="square" rtlCol="0">
            <a:spAutoFit/>
          </a:bodyPr>
          <a:lstStyle/>
          <a:p>
            <a:r>
              <a:rPr lang="en-US" sz="2000" b="1" dirty="0"/>
              <a:t>Data Flow Level 2 :</a:t>
            </a:r>
          </a:p>
        </p:txBody>
      </p:sp>
      <p:sp>
        <p:nvSpPr>
          <p:cNvPr id="12" name="TextBox 11">
            <a:extLst>
              <a:ext uri="{FF2B5EF4-FFF2-40B4-BE49-F238E27FC236}">
                <a16:creationId xmlns:a16="http://schemas.microsoft.com/office/drawing/2014/main" id="{F8089BE4-6D69-81D6-A769-88BF66AF1855}"/>
              </a:ext>
            </a:extLst>
          </p:cNvPr>
          <p:cNvSpPr txBox="1"/>
          <p:nvPr/>
        </p:nvSpPr>
        <p:spPr>
          <a:xfrm>
            <a:off x="10439400" y="3101229"/>
            <a:ext cx="2819400" cy="400110"/>
          </a:xfrm>
          <a:prstGeom prst="rect">
            <a:avLst/>
          </a:prstGeom>
          <a:noFill/>
        </p:spPr>
        <p:txBody>
          <a:bodyPr wrap="square" rtlCol="0">
            <a:spAutoFit/>
          </a:bodyPr>
          <a:lstStyle/>
          <a:p>
            <a:r>
              <a:rPr lang="en-US" sz="2000" b="1" dirty="0"/>
              <a:t>Data Flow Level 3 :</a:t>
            </a:r>
          </a:p>
        </p:txBody>
      </p:sp>
      <p:pic>
        <p:nvPicPr>
          <p:cNvPr id="4" name="Picture 3" descr="A diagram of a data flow&#10;&#10;Description automatically generated">
            <a:extLst>
              <a:ext uri="{FF2B5EF4-FFF2-40B4-BE49-F238E27FC236}">
                <a16:creationId xmlns:a16="http://schemas.microsoft.com/office/drawing/2014/main" id="{B5973B41-E3F6-593E-7073-61624D810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48100"/>
            <a:ext cx="8991600" cy="2686110"/>
          </a:xfrm>
          <a:prstGeom prst="rect">
            <a:avLst/>
          </a:prstGeom>
        </p:spPr>
      </p:pic>
      <p:pic>
        <p:nvPicPr>
          <p:cNvPr id="6" name="Picture 5" descr="A diagram of a bid&#10;&#10;Description automatically generated">
            <a:extLst>
              <a:ext uri="{FF2B5EF4-FFF2-40B4-BE49-F238E27FC236}">
                <a16:creationId xmlns:a16="http://schemas.microsoft.com/office/drawing/2014/main" id="{A9466140-E061-A0A8-1401-85281788D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3848100"/>
            <a:ext cx="7772400" cy="3492300"/>
          </a:xfrm>
          <a:prstGeom prst="rect">
            <a:avLst/>
          </a:prstGeom>
        </p:spPr>
      </p:pic>
      <p:sp>
        <p:nvSpPr>
          <p:cNvPr id="7" name="Rectangle 6">
            <a:extLst>
              <a:ext uri="{FF2B5EF4-FFF2-40B4-BE49-F238E27FC236}">
                <a16:creationId xmlns:a16="http://schemas.microsoft.com/office/drawing/2014/main" id="{846EED88-6C91-E7B5-3F9E-EFE0B825CC06}"/>
              </a:ext>
            </a:extLst>
          </p:cNvPr>
          <p:cNvSpPr/>
          <p:nvPr/>
        </p:nvSpPr>
        <p:spPr>
          <a:xfrm>
            <a:off x="485104" y="2628900"/>
            <a:ext cx="9116096" cy="441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83469A-161A-6942-C913-C06E95513242}"/>
              </a:ext>
            </a:extLst>
          </p:cNvPr>
          <p:cNvSpPr/>
          <p:nvPr/>
        </p:nvSpPr>
        <p:spPr>
          <a:xfrm>
            <a:off x="10210800" y="2832815"/>
            <a:ext cx="7772400" cy="441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38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C6ED-6474-5DCD-D8E6-4AE25C23ED1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1CAEC33-D273-E979-8220-4C67347F91F9}"/>
              </a:ext>
            </a:extLst>
          </p:cNvPr>
          <p:cNvSpPr txBox="1"/>
          <p:nvPr/>
        </p:nvSpPr>
        <p:spPr>
          <a:xfrm>
            <a:off x="990600" y="473293"/>
            <a:ext cx="11582400" cy="971676"/>
          </a:xfrm>
          <a:prstGeom prst="rect">
            <a:avLst/>
          </a:prstGeom>
        </p:spPr>
        <p:txBody>
          <a:bodyPr wrap="square" lIns="0" tIns="0" rIns="0" bIns="0" rtlCol="0" anchor="t">
            <a:spAutoFit/>
          </a:bodyPr>
          <a:lstStyle/>
          <a:p>
            <a:pPr algn="l">
              <a:lnSpc>
                <a:spcPts val="7520"/>
              </a:lnSpc>
            </a:pPr>
            <a:r>
              <a:rPr lang="en-US" sz="8000" b="1" spc="-88" dirty="0">
                <a:solidFill>
                  <a:srgbClr val="2B4B82"/>
                </a:solidFill>
                <a:latin typeface="Clear Sans Bold"/>
                <a:ea typeface="Clear Sans Bold"/>
                <a:cs typeface="Clear Sans Bold"/>
                <a:sym typeface="Clear Sans Bold"/>
              </a:rPr>
              <a:t>Review Database Flow</a:t>
            </a:r>
          </a:p>
        </p:txBody>
      </p:sp>
      <p:pic>
        <p:nvPicPr>
          <p:cNvPr id="5" name="Picture 4" descr="A diagram of a database&#10;&#10;Description automatically generated">
            <a:extLst>
              <a:ext uri="{FF2B5EF4-FFF2-40B4-BE49-F238E27FC236}">
                <a16:creationId xmlns:a16="http://schemas.microsoft.com/office/drawing/2014/main" id="{0A9E656B-FF50-BF65-B8CF-3D7415397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714500"/>
            <a:ext cx="10744200" cy="7720758"/>
          </a:xfrm>
          <a:prstGeom prst="rect">
            <a:avLst/>
          </a:prstGeom>
        </p:spPr>
      </p:pic>
    </p:spTree>
    <p:extLst>
      <p:ext uri="{BB962C8B-B14F-4D97-AF65-F5344CB8AC3E}">
        <p14:creationId xmlns:p14="http://schemas.microsoft.com/office/powerpoint/2010/main" val="2845524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1569</Words>
  <Application>Microsoft Macintosh PowerPoint</Application>
  <PresentationFormat>Custom</PresentationFormat>
  <Paragraphs>90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Times New Roman</vt:lpstr>
      <vt:lpstr>Calibri</vt:lpstr>
      <vt:lpstr>Clear Sans Bold</vt:lpstr>
      <vt:lpstr>Clear Sans</vt:lpstr>
      <vt:lpstr>Norwester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AuctionNest</dc:title>
  <cp:lastModifiedBy>Vivek Kommareddy</cp:lastModifiedBy>
  <cp:revision>17</cp:revision>
  <dcterms:created xsi:type="dcterms:W3CDTF">2006-08-16T00:00:00Z</dcterms:created>
  <dcterms:modified xsi:type="dcterms:W3CDTF">2024-10-29T22:13:13Z</dcterms:modified>
  <dc:identifier>DAGSGhnLOs8</dc:identifier>
</cp:coreProperties>
</file>